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12" r:id="rId20"/>
    <p:sldId id="274" r:id="rId21"/>
    <p:sldId id="275" r:id="rId22"/>
    <p:sldId id="313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310" r:id="rId33"/>
    <p:sldId id="311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14" r:id="rId54"/>
    <p:sldId id="304" r:id="rId55"/>
    <p:sldId id="305" r:id="rId56"/>
    <p:sldId id="306" r:id="rId57"/>
    <p:sldId id="307" r:id="rId58"/>
    <p:sldId id="308" r:id="rId59"/>
    <p:sldId id="309" r:id="rId60"/>
  </p:sldIdLst>
  <p:sldSz cx="12188825" cy="6858000"/>
  <p:notesSz cx="6858000" cy="121888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-518" y="-6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47F13-C25D-46F5-8122-6839593D9CD1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1825" y="914400"/>
            <a:ext cx="8121650" cy="45704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789613"/>
            <a:ext cx="5486400" cy="5484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77638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77638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52475-F667-4E66-990B-ED9B73E623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0955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group warmly. Introduce yourself and NCFE. This is a 2-hour interactive workshop. Reassure everyone: no question is silly; by the end they will feel more confident using digital money safely.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expectations. Emphasise participation. The whole session is built around real, everyday money situations, not theory.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the show-of-hands to relax the room and gauge skill level. Most hands rise for the last one — promise them the fraud section will help.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Transition. Ask: how many still keep most savings as cash at home? Lead into why digital is safe and useful.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bicycle analogy is the heart of this slide — repeat it. The goal is to remove fear. Invite a story: someone who was nervous but now uses UPI daily.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Meena to make it real and relatable — especially for women’s groups. Ask if anyone receives subsidy (LPG, PM-KISAN) directly in their account.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Reassure: digital money is not "wild" — it is watched over by these institutions. Keep names light; the takeaway is "trusted and protected".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confidence-builder. The point: this is normal and everywhere. Get 2-3 local examples from the room.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to the practical basics. Everyone needs these three building blocks.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Empower: the phone replaces trips to the branch. End on safety basics.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Bust the biggest myth stopping first-timers. A Bank Mitra / CSP can open a Jan Dhan account with Aadhaar.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Aadhaar = identity, PAN = tax. KYC is a one-time "prove it is you" step. Video and Aadhaar KYC mean less travel.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Great for people who fear losing paper documents. DigiLocker is on the Play Store and links with Aadhaar.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Interactive self-check. Raise a hand for each item you already have. Anything missing = a personal action after the workshop.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most practical part. This is what people came for — paying with the phone. Go slow and hands-on.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most important payment lesson. Say the golden rule twice and ask the room to repeat it: "PIN is only for sending, never for receiving." This single idea stops most UPI frauds.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Emphasise: check the NAME on your app before approving. Always use your own UPI app to scan — never scan a QR someone sends on WhatsApp.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Wallets = small virtual cash for convenience. The safety message: link to your own number and keep only small amounts.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UPI Lite is for smartphone users: an on-device "coin pouch" for small, fast payments without entering the PIN each time. Load a small amount, spend in taps. Limits: up to Rs 1,000 per payment, up to Rs 5,000 held. Keep only small amounts loaded.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Debit = your money; Credit = borrowed money. The one rule that matters: pay the full credit card bill on time, every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 guidance on when to use which, plus ATM habits that prevent skimming and PIN theft.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Digital Rupee (e-Rupee/CBDC) is RBI-issued digital cash — legal tender, same value as notes. Held in a bank e-Rupee wallet app, paid by QR, settles instantly like handing over cash. Different from UPI (which moves bank deposits). Still being rolled out in phases; offline use is being tested.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vital inclusion slide — do not skip it for feature-phone users. *99# and UPI 123PAY work without internet or a smartphone; Bank Mitra/AePS lets people bank at a local shop with just a fingerprint. DigiSaathi (14431) is the free help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pairs discuss before revealing. This cements the golden rule through a real scenario. Reinforce: PIN = sending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Shift from paying to planning. Emphasise: even very small amounts, saved regularly, grow.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Rates are approximate — say "around". The big reassurance: up to Rs 5 lakh is guaranteed. RD is perfect for small, regular savers.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Practical and widely neglected. A nominee spares the family enormous hassle. Over Rs 72,000 crore sits unclaimed with the RBI — the free UDGAM portal lets anyone search for forgotten family money. Suggest an annual "money check".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loans positively but responsibly. MUDRA (up to Rs 10 lakh, collateral-free) is great for small businesses and self-employment.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percentages flexible — the idea matters more than exact numbers. The habit to drill: save FIRST, spend what remains.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pillars of resilience. Pay EMIs on time to build CIBIL. Call out the debt-trap warning signs — especially "new loan to repay old".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pillars of the future. The recurring message: start SMALL. Rs 100/month SIP, Rs 500/month NPS. Insurance first — it protects everything else.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Introduce the risk-return ladder simply: safer options (FD, govt bonds) grow slowly; equity can grow more but can fall. Match choices to goals and comfort. The one rule: understand it first, and "guaranteed" high returns are a scam.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Make investing feel doable: KYC once, open an account on a trusted app, start a tiny SIP, and use RBI Retail Direct for government and gold bonds. Reinforce: SEBI-registered only; verify names; guaranteed-return schemes are scams.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serious warning — predatory apps cause real harm. The two red flags: crazy-fast "no document" loans, and permission requests for Contacts/Gallery/SMS. Only RBI-registered lenders.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Fun, fast sorting activity. Encourage debate — the grey cases (a phone can be a work need) are the best discussion. Ties back to 50-30-20.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people miss out on schemes simply because they never heard of them. This part fixes that. Encourage them to note which ones fit their family.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Match schemes to people in the room: parents of daughters -&gt; Sukanya; small shopkeepers -&gt; MUDRA; elders -&gt; Senior Citizen Savings. All accessible with Aadhaar at a bank or post office.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headline: huge protection for tiny premiums. PMSBY at about Rs 20/year is the classic example. Ayushman Bharat gives up to Rs 5 lakh of free treatment. Ask banks to enroll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most important part of the whole session. Fraudsters rely on fear and hurry. Our defence is calm and awareness. Keep energy high and use real local examples.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Drill the single most important rule of the whole day: NEVER share an OTP. Repeat it. Genuine institutions never ask for OTP/PIN/password.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tricks so people recognise them in the wild. Common thread: urgency + a link or an OTP request. Slow down = safe.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each: the mechanism, then the one rule that defeats it. All three come back to: no OTP, no PIN to receive, no clicking links.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everyday traps. Reinforce the golden rule again for QR: scanning is only for paying. And "guaranteed returns" is always a lie.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fastest-growing, most damaging scams right now — the PM warned about "digital arrest" on Mann Ki Baat. The core defence: no agency video-calls for money; never install an app or share a screen because a caller told you to. Fear + secrecy + urgency = scam.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rising trap that turns victims into accused. Emphasise to younger and low-income participants especially: renting your account for a commission can lead to arrest. Your account and SIM are never to be shared.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right column first, let them vote, then reveal. The third one is a genuine bank message — teaches that not everything is a scam, but the OTP rule holds.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 the shame — victims freeze up. Drill the sequence: 1930 first, then cybercrime.gov.in, then block via the bank. Have everyone save 1930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concrete take-home action. If time allows, help a few participants do it live on their phones. The line that lands: "a payment app does not need your contacts."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Empowerment section. The message: you are not helpless. There is always a clear, free path to justice if something goes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room your rights plainly. The last one ties back to the workshop itself — they are exercising their right to education right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reference number at step 1 is crucial — insist on it. Emphasise the whole process is free and does not need a lawyer or agent.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overload — the point is that a right portal exists for every kind of problem. Bima Bharosa toll-free: 155255 or 1800-4254-732. Encourage bookmarking the right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Official regulator helplines. RBI: missed call 14440 to report fraud, 14448 for grievance help. SEBI: 1800 266 7575 / 1800 22 7575. IRDAI: 155255 / 1800 4254 732 (8am-8pm, Mon-Sat). PFRDA: NPS 1800 110 708, APY 1800 110 069. Suggest participants save these.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Reduce panic: most stuck transactions auto-reverse. Keep the transaction ID. End with the refund golden rule — a favourite trick of fraudsters is the "refund" that asks for OTP or screen-share.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Address the fears that hold people back — especially seniors and Aadhaar worries. Then open the floor for their own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takeaway slide — suggest people photograph it. Read the seven rules aloud together. Make sure everyone saves 1930 and 14448.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green answers and let the group shout them out. High-energy close to the learning. Celebrate correct answers — confidence is the goal.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reference page to photograph. Stress: always type these addresses yourself; never reach them through a link in an SMS.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warmly. The real success is if they teach one other person. Remind them: start small, stay alert. Leave 1930 and 14448 on screen for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6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6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32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6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7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52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14.png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7.png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19.png"/><Relationship Id="rId4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9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.png"/><Relationship Id="rId4" Type="http://schemas.openxmlformats.org/officeDocument/2006/relationships/image" Target="../media/image70.png"/><Relationship Id="rId9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2.png"/><Relationship Id="rId4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5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18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54.png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080000">
            <a:off x="-1280160" y="-1097280"/>
            <a:ext cx="6400800" cy="4206240"/>
          </a:xfrm>
          <a:prstGeom prst="roundRect">
            <a:avLst>
              <a:gd name="adj" fmla="val 8696"/>
            </a:avLst>
          </a:prstGeom>
          <a:solidFill>
            <a:srgbClr val="223A6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9326880" y="-1645920"/>
            <a:ext cx="4206240" cy="4206240"/>
          </a:xfrm>
          <a:prstGeom prst="ellipse">
            <a:avLst/>
          </a:prstGeom>
          <a:solidFill>
            <a:srgbClr val="1E356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58368" y="457200"/>
            <a:ext cx="1572768" cy="1572768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822960" y="21031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FINANCIAL EDUCATION PROGRAMME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77240" y="2487168"/>
            <a:ext cx="106070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Financial</a:t>
            </a:r>
            <a:endParaRPr lang="en-US" sz="6000" dirty="0"/>
          </a:p>
          <a:p>
            <a:pPr marL="0" indent="0" algn="l">
              <a:lnSpc>
                <a:spcPct val="96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Literacy</a:t>
            </a:r>
            <a:endParaRPr lang="en-US" sz="6000" dirty="0"/>
          </a:p>
        </p:txBody>
      </p:sp>
      <p:sp>
        <p:nvSpPr>
          <p:cNvPr id="10" name="Text 7"/>
          <p:cNvSpPr/>
          <p:nvPr/>
        </p:nvSpPr>
        <p:spPr>
          <a:xfrm>
            <a:off x="822960" y="4315968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to use your phone for money — safely, smartly and with confidence.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822960" y="5029200"/>
            <a:ext cx="2487168" cy="960120"/>
          </a:xfrm>
          <a:prstGeom prst="roundRect">
            <a:avLst>
              <a:gd name="adj" fmla="val 11429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1024128" y="5239512"/>
            <a:ext cx="548640" cy="5486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288" y="5376672"/>
            <a:ext cx="274320" cy="2743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664208" y="5029200"/>
            <a:ext cx="16002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 </a:t>
            </a:r>
            <a:r>
              <a:rPr lang="en-US" sz="14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3438144" y="5029200"/>
            <a:ext cx="2487168" cy="960120"/>
          </a:xfrm>
          <a:prstGeom prst="roundRect">
            <a:avLst>
              <a:gd name="adj" fmla="val 11429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3639312" y="5239512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6472" y="5376672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279392" y="5029200"/>
            <a:ext cx="16002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Smart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6053328" y="5029200"/>
            <a:ext cx="2487168" cy="960120"/>
          </a:xfrm>
          <a:prstGeom prst="roundRect">
            <a:avLst>
              <a:gd name="adj" fmla="val 11429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6254496" y="5239512"/>
            <a:ext cx="548640" cy="5486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1656" y="5376672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894576" y="5029200"/>
            <a:ext cx="16002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Digitally Ready</a:t>
            </a:r>
            <a:endParaRPr lang="en-US" sz="1400" dirty="0"/>
          </a:p>
        </p:txBody>
      </p:sp>
      <p:sp>
        <p:nvSpPr>
          <p:cNvPr id="23" name="Shape 17"/>
          <p:cNvSpPr/>
          <p:nvPr/>
        </p:nvSpPr>
        <p:spPr>
          <a:xfrm>
            <a:off x="8668512" y="5029200"/>
            <a:ext cx="2487168" cy="960120"/>
          </a:xfrm>
          <a:prstGeom prst="roundRect">
            <a:avLst>
              <a:gd name="adj" fmla="val 11429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18"/>
          <p:cNvSpPr/>
          <p:nvPr/>
        </p:nvSpPr>
        <p:spPr>
          <a:xfrm>
            <a:off x="8869680" y="5239512"/>
            <a:ext cx="548640" cy="548640"/>
          </a:xfrm>
          <a:prstGeom prst="ellipse">
            <a:avLst/>
          </a:prstGeom>
          <a:solidFill>
            <a:srgbClr val="223A6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6840" y="5376672"/>
            <a:ext cx="274320" cy="27432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9509760" y="5029200"/>
            <a:ext cx="16002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Rights Aware</a:t>
            </a:r>
            <a:endParaRPr lang="en-US" sz="1400" dirty="0"/>
          </a:p>
        </p:txBody>
      </p:sp>
      <p:sp>
        <p:nvSpPr>
          <p:cNvPr id="27" name="Text 20"/>
          <p:cNvSpPr/>
          <p:nvPr/>
        </p:nvSpPr>
        <p:spPr>
          <a:xfrm>
            <a:off x="822960" y="6199632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8FA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Promoted by  RBI  ·  SEBI  ·  IRDAI  ·  PFRDA</a:t>
            </a:r>
            <a:endParaRPr lang="en-US" sz="1200" dirty="0"/>
          </a:p>
        </p:txBody>
      </p:sp>
      <p:pic>
        <p:nvPicPr>
          <p:cNvPr id="28" name="Picture 27" descr="emble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405" y="649224"/>
            <a:ext cx="1194693" cy="1188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learn today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34290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768096" y="1691640"/>
            <a:ext cx="694944" cy="69494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1865376"/>
            <a:ext cx="347472" cy="34747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27632" y="1600200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your phone for money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627632" y="2093976"/>
            <a:ext cx="226771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Send, receive and pay — step by step.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242816" y="1417320"/>
            <a:ext cx="34290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4462272" y="1691640"/>
            <a:ext cx="694944" cy="69494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008" y="1865376"/>
            <a:ext cx="347472" cy="34747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21808" y="1600200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safe from fraud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5321808" y="2093976"/>
            <a:ext cx="226771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 scams and protect your money.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7936992" y="1417320"/>
            <a:ext cx="34290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8156448" y="1691640"/>
            <a:ext cx="694944" cy="69494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0184" y="1865376"/>
            <a:ext cx="347472" cy="34747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015984" y="1600200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</a:t>
            </a:r>
            <a:r>
              <a:rPr lang="en-US" sz="1450" b="1" dirty="0" smtClean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Invest, Insure and </a:t>
            </a: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9015984" y="2093976"/>
            <a:ext cx="226771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ways to save, </a:t>
            </a:r>
            <a:r>
              <a:rPr lang="en-US" sz="1150" dirty="0" smtClean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invest, borrow </a:t>
            </a: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plan.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548640" y="3035808"/>
            <a:ext cx="34290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768096" y="3310128"/>
            <a:ext cx="694944" cy="69494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832" y="3483864"/>
            <a:ext cx="347472" cy="34747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27632" y="3218688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government schemes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1627632" y="3712464"/>
            <a:ext cx="226771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 and support made for you.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4242816" y="3035808"/>
            <a:ext cx="34290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19"/>
          <p:cNvSpPr/>
          <p:nvPr/>
        </p:nvSpPr>
        <p:spPr>
          <a:xfrm>
            <a:off x="4462272" y="3310128"/>
            <a:ext cx="694944" cy="694944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6008" y="3483864"/>
            <a:ext cx="347472" cy="34747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321808" y="3218688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your rights</a:t>
            </a:r>
            <a:endParaRPr lang="en-US" sz="1450" dirty="0"/>
          </a:p>
        </p:txBody>
      </p:sp>
      <p:sp>
        <p:nvSpPr>
          <p:cNvPr id="28" name="Text 21"/>
          <p:cNvSpPr/>
          <p:nvPr/>
        </p:nvSpPr>
        <p:spPr>
          <a:xfrm>
            <a:off x="5321808" y="3712464"/>
            <a:ext cx="226771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do if something goes wrong.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7936992" y="3035808"/>
            <a:ext cx="342900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Shape 23"/>
          <p:cNvSpPr/>
          <p:nvPr/>
        </p:nvSpPr>
        <p:spPr>
          <a:xfrm>
            <a:off x="8156448" y="3310128"/>
            <a:ext cx="694944" cy="69494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0184" y="3483864"/>
            <a:ext cx="347472" cy="347472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015984" y="3218688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confidence</a:t>
            </a:r>
            <a:endParaRPr lang="en-US" sz="1450" dirty="0"/>
          </a:p>
        </p:txBody>
      </p:sp>
      <p:sp>
        <p:nvSpPr>
          <p:cNvPr id="33" name="Text 25"/>
          <p:cNvSpPr/>
          <p:nvPr/>
        </p:nvSpPr>
        <p:spPr>
          <a:xfrm>
            <a:off x="9015984" y="3712464"/>
            <a:ext cx="226771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together, learn by doing.</a:t>
            </a:r>
            <a:endParaRPr lang="en-US" sz="1150" dirty="0"/>
          </a:p>
        </p:txBody>
      </p:sp>
      <p:sp>
        <p:nvSpPr>
          <p:cNvPr id="34" name="Shape 26"/>
          <p:cNvSpPr/>
          <p:nvPr/>
        </p:nvSpPr>
        <p:spPr>
          <a:xfrm>
            <a:off x="548640" y="4882896"/>
            <a:ext cx="11091672" cy="1188720"/>
          </a:xfrm>
          <a:prstGeom prst="roundRect">
            <a:avLst>
              <a:gd name="adj" fmla="val 9231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Shape 27"/>
          <p:cNvSpPr/>
          <p:nvPr/>
        </p:nvSpPr>
        <p:spPr>
          <a:xfrm>
            <a:off x="868680" y="5148072"/>
            <a:ext cx="658368" cy="658368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3272" y="5312664"/>
            <a:ext cx="329184" cy="329184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1783080" y="4882896"/>
            <a:ext cx="9601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hands-on session.  </a:t>
            </a:r>
            <a:r>
              <a:rPr lang="en-US" sz="15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will talk, share stories and try activities together. </a:t>
            </a:r>
            <a:r>
              <a:rPr lang="en-US" sz="15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me anytime — every question helps everyone.</a:t>
            </a:r>
            <a:endParaRPr lang="en-US" sz="1550" dirty="0"/>
          </a:p>
        </p:txBody>
      </p:sp>
      <p:sp>
        <p:nvSpPr>
          <p:cNvPr id="38" name="Text 29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9" name="Text 30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· WARM-UP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start with a show of hands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6812280" cy="859536"/>
          </a:xfrm>
          <a:prstGeom prst="roundRect">
            <a:avLst>
              <a:gd name="adj" fmla="val 1276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777240" y="1517904"/>
            <a:ext cx="566928" cy="566928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72" y="1659636"/>
            <a:ext cx="283464" cy="2834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72768" y="1371600"/>
            <a:ext cx="566928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has a smartphone?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548640" y="2377440"/>
            <a:ext cx="6812280" cy="859536"/>
          </a:xfrm>
          <a:prstGeom prst="roundRect">
            <a:avLst>
              <a:gd name="adj" fmla="val 1276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777240" y="2523744"/>
            <a:ext cx="566928" cy="566928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972" y="2665476"/>
            <a:ext cx="283464" cy="28346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72768" y="2377440"/>
            <a:ext cx="566928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has sent money using a phone?</a:t>
            </a:r>
            <a:endParaRPr lang="en-US" sz="1650" dirty="0"/>
          </a:p>
        </p:txBody>
      </p:sp>
      <p:sp>
        <p:nvSpPr>
          <p:cNvPr id="12" name="Shape 8"/>
          <p:cNvSpPr/>
          <p:nvPr/>
        </p:nvSpPr>
        <p:spPr>
          <a:xfrm>
            <a:off x="548640" y="3383280"/>
            <a:ext cx="6812280" cy="859536"/>
          </a:xfrm>
          <a:prstGeom prst="roundRect">
            <a:avLst>
              <a:gd name="adj" fmla="val 1276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777240" y="3529584"/>
            <a:ext cx="566928" cy="566928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972" y="3671316"/>
            <a:ext cx="283464" cy="28346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572768" y="3383280"/>
            <a:ext cx="566928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has scanned a QR code to pay?</a:t>
            </a:r>
            <a:endParaRPr lang="en-US" sz="1650" dirty="0"/>
          </a:p>
        </p:txBody>
      </p:sp>
      <p:sp>
        <p:nvSpPr>
          <p:cNvPr id="16" name="Shape 11"/>
          <p:cNvSpPr/>
          <p:nvPr/>
        </p:nvSpPr>
        <p:spPr>
          <a:xfrm>
            <a:off x="548640" y="4389120"/>
            <a:ext cx="6812280" cy="859536"/>
          </a:xfrm>
          <a:prstGeom prst="roundRect">
            <a:avLst>
              <a:gd name="adj" fmla="val 1276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2"/>
          <p:cNvSpPr/>
          <p:nvPr/>
        </p:nvSpPr>
        <p:spPr>
          <a:xfrm>
            <a:off x="777240" y="4535424"/>
            <a:ext cx="566928" cy="566928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972" y="4677156"/>
            <a:ext cx="283464" cy="28346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72768" y="4389120"/>
            <a:ext cx="566928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has received a suspicious call or SMS?</a:t>
            </a:r>
            <a:endParaRPr lang="en-US" sz="1650" dirty="0"/>
          </a:p>
        </p:txBody>
      </p:sp>
      <p:sp>
        <p:nvSpPr>
          <p:cNvPr id="20" name="Shape 14"/>
          <p:cNvSpPr/>
          <p:nvPr/>
        </p:nvSpPr>
        <p:spPr>
          <a:xfrm>
            <a:off x="7726680" y="1371600"/>
            <a:ext cx="3913632" cy="4059936"/>
          </a:xfrm>
          <a:prstGeom prst="roundRect">
            <a:avLst>
              <a:gd name="adj" fmla="val 2804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5"/>
          <p:cNvSpPr/>
          <p:nvPr/>
        </p:nvSpPr>
        <p:spPr>
          <a:xfrm>
            <a:off x="9226296" y="1737360"/>
            <a:ext cx="914400" cy="9144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54896" y="1965960"/>
            <a:ext cx="457200" cy="45720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863840" y="28346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wrong answers</a:t>
            </a:r>
            <a:endParaRPr lang="en-US" sz="2100" dirty="0"/>
          </a:p>
        </p:txBody>
      </p:sp>
      <p:sp>
        <p:nvSpPr>
          <p:cNvPr id="24" name="Text 17"/>
          <p:cNvSpPr/>
          <p:nvPr/>
        </p:nvSpPr>
        <p:spPr>
          <a:xfrm>
            <a:off x="7955280" y="3383280"/>
            <a:ext cx="345643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4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Wherever you are today is the right place to start. Some of us are experts, some are just beginning — and that is perfectly fine.</a:t>
            </a:r>
            <a:endParaRPr lang="en-US" sz="1450" dirty="0"/>
          </a:p>
        </p:txBody>
      </p:sp>
      <p:sp>
        <p:nvSpPr>
          <p:cNvPr id="25" name="Text 18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6" name="Text 19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5280" y="182880"/>
            <a:ext cx="4023360" cy="6492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8000" b="1" dirty="0">
                <a:solidFill>
                  <a:srgbClr val="223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8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1371600" cy="13716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17602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ONE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3401568"/>
            <a:ext cx="74066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Money is</a:t>
            </a:r>
            <a:endParaRPr lang="en-US" sz="44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Going Digital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41248" y="507492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digital money is, why it is safe, and who protects it for you.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BASICS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 smtClean="0">
                <a:solidFill>
                  <a:srgbClr val="16294D"/>
                </a:solidFill>
                <a:latin typeface="Cambria" pitchFamily="34" charset="0"/>
                <a:ea typeface="Cambria" pitchFamily="34" charset="-122"/>
              </a:rPr>
              <a:t>Money and Banking and my Phone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6583680" cy="1828800"/>
          </a:xfrm>
          <a:prstGeom prst="roundRect">
            <a:avLst>
              <a:gd name="adj" fmla="val 6000"/>
            </a:avLst>
          </a:prstGeom>
          <a:solidFill>
            <a:srgbClr val="E1F0F0"/>
          </a:solidFill>
          <a:ln w="12700">
            <a:solidFill>
              <a:srgbClr val="0E7C7B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691640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188595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1572768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 smtClean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financial literacy  </a:t>
            </a:r>
            <a:r>
              <a:rPr lang="en-US" sz="1400" b="1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means: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783080" y="1901952"/>
            <a:ext cx="5166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9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 how to use your </a:t>
            </a:r>
            <a:r>
              <a:rPr lang="en-US" sz="1900" b="1" dirty="0" smtClean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 or other gadgets </a:t>
            </a:r>
            <a:r>
              <a:rPr lang="en-US" sz="19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handle money — and doing it safely and wisely.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548640" y="3364992"/>
            <a:ext cx="658368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822960" y="3639312"/>
            <a:ext cx="658368" cy="658368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" y="3803904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45920" y="3639312"/>
            <a:ext cx="53035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just like learning to ride a bicycle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914400" y="4535424"/>
            <a:ext cx="164592" cy="1645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0"/>
          <p:cNvSpPr/>
          <p:nvPr/>
        </p:nvSpPr>
        <p:spPr>
          <a:xfrm>
            <a:off x="1234440" y="4425696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first: </a:t>
            </a:r>
            <a:r>
              <a:rPr lang="en-US" sz="15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go slowly and feel a little nervous.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914400" y="5047488"/>
            <a:ext cx="164592" cy="1645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1234440" y="493776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practice: </a:t>
            </a:r>
            <a:r>
              <a:rPr lang="en-US" sz="15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become steady and quick.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914400" y="5559552"/>
            <a:ext cx="164592" cy="1645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1234440" y="5449824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Soon: </a:t>
            </a:r>
            <a:r>
              <a:rPr lang="en-US" sz="15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ride with full confidence — without thinking.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7360920" y="1371600"/>
            <a:ext cx="4279392" cy="4736592"/>
          </a:xfrm>
          <a:prstGeom prst="roundRect">
            <a:avLst>
              <a:gd name="adj" fmla="val 2564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Text 16"/>
          <p:cNvSpPr/>
          <p:nvPr/>
        </p:nvSpPr>
        <p:spPr>
          <a:xfrm>
            <a:off x="7589520" y="1600200"/>
            <a:ext cx="3822192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money is not scary</a:t>
            </a:r>
            <a:endParaRPr lang="en-US" sz="2200" dirty="0"/>
          </a:p>
        </p:txBody>
      </p:sp>
      <p:sp>
        <p:nvSpPr>
          <p:cNvPr id="21" name="Shape 17"/>
          <p:cNvSpPr/>
          <p:nvPr/>
        </p:nvSpPr>
        <p:spPr>
          <a:xfrm>
            <a:off x="7635240" y="2651760"/>
            <a:ext cx="512064" cy="51206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135" y="2774655"/>
            <a:ext cx="266273" cy="266273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275320" y="2596896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Anyone can learn it — at any age.</a:t>
            </a:r>
            <a:endParaRPr lang="en-US" sz="1500" dirty="0"/>
          </a:p>
        </p:txBody>
      </p:sp>
      <p:sp>
        <p:nvSpPr>
          <p:cNvPr id="24" name="Shape 19"/>
          <p:cNvSpPr/>
          <p:nvPr/>
        </p:nvSpPr>
        <p:spPr>
          <a:xfrm>
            <a:off x="7635240" y="3438144"/>
            <a:ext cx="512064" cy="51206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135" y="3561039"/>
            <a:ext cx="266273" cy="266273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8275320" y="338328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start small and grow slowly.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635240" y="4224528"/>
            <a:ext cx="512064" cy="51206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135" y="4347423"/>
            <a:ext cx="266273" cy="26627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275320" y="4169664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saves you time, travel and worry.</a:t>
            </a:r>
            <a:endParaRPr lang="en-US" sz="1500" dirty="0"/>
          </a:p>
        </p:txBody>
      </p:sp>
      <p:sp>
        <p:nvSpPr>
          <p:cNvPr id="30" name="Shape 23"/>
          <p:cNvSpPr/>
          <p:nvPr/>
        </p:nvSpPr>
        <p:spPr>
          <a:xfrm>
            <a:off x="7635240" y="5010912"/>
            <a:ext cx="512064" cy="51206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135" y="5133807"/>
            <a:ext cx="266273" cy="266273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275320" y="4956048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always in control of your money.</a:t>
            </a:r>
            <a:endParaRPr lang="en-US" sz="1500" dirty="0"/>
          </a:p>
        </p:txBody>
      </p:sp>
      <p:sp>
        <p:nvSpPr>
          <p:cNvPr id="33" name="Text 25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4" name="Text 26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BASICS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Cash vs Digital — breaking the myths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2743200" cy="502920"/>
          </a:xfrm>
          <a:prstGeom prst="roundRect">
            <a:avLst>
              <a:gd name="adj" fmla="val 21818"/>
            </a:avLst>
          </a:prstGeom>
          <a:solidFill>
            <a:srgbClr val="E7ED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3401568" y="1371600"/>
            <a:ext cx="3977640" cy="502920"/>
          </a:xfrm>
          <a:prstGeom prst="roundRect">
            <a:avLst>
              <a:gd name="adj" fmla="val 21818"/>
            </a:avLst>
          </a:prstGeom>
          <a:solidFill>
            <a:srgbClr val="FBE9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7488936" y="1371600"/>
            <a:ext cx="4151376" cy="502920"/>
          </a:xfrm>
          <a:prstGeom prst="roundRect">
            <a:avLst>
              <a:gd name="adj" fmla="val 21818"/>
            </a:avLst>
          </a:prstGeom>
          <a:solidFill>
            <a:srgbClr val="E4F2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548640" y="137160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401568" y="1371600"/>
            <a:ext cx="3977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Physical Cash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488936" y="1371600"/>
            <a:ext cx="415137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Digital Payment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1975104"/>
            <a:ext cx="2743200" cy="658368"/>
          </a:xfrm>
          <a:prstGeom prst="roundRect">
            <a:avLst>
              <a:gd name="adj" fmla="val 16667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713232" y="1975104"/>
            <a:ext cx="24688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a record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3401568" y="1975104"/>
            <a:ext cx="397764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3584448" y="1975104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record. Easy to forget.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488936" y="1975104"/>
            <a:ext cx="4151376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7671816" y="1975104"/>
            <a:ext cx="3840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history saved in your app.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2743200"/>
            <a:ext cx="2743200" cy="658368"/>
          </a:xfrm>
          <a:prstGeom prst="roundRect">
            <a:avLst>
              <a:gd name="adj" fmla="val 16667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713232" y="2743200"/>
            <a:ext cx="24688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is lost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3401568" y="2743200"/>
            <a:ext cx="397764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3584448" y="2743200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Gone forever if stolen.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7488936" y="2743200"/>
            <a:ext cx="4151376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7671816" y="2743200"/>
            <a:ext cx="3840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Protected by PIN, OTP &amp; fingerprint.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48640" y="3511296"/>
            <a:ext cx="2743200" cy="658368"/>
          </a:xfrm>
          <a:prstGeom prst="roundRect">
            <a:avLst>
              <a:gd name="adj" fmla="val 16667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713232" y="3511296"/>
            <a:ext cx="24688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Sending far away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3401568" y="3511296"/>
            <a:ext cx="397764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3584448" y="3511296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must travel or send a person.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7488936" y="3511296"/>
            <a:ext cx="4151376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7671816" y="3511296"/>
            <a:ext cx="3840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Reaches anyone in India in seconds, 24×7.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48640" y="4279392"/>
            <a:ext cx="2743200" cy="658368"/>
          </a:xfrm>
          <a:prstGeom prst="roundRect">
            <a:avLst>
              <a:gd name="adj" fmla="val 16667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713232" y="4279392"/>
            <a:ext cx="24688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benefits</a:t>
            </a:r>
            <a:endParaRPr lang="en-US" sz="1350" dirty="0"/>
          </a:p>
        </p:txBody>
      </p:sp>
      <p:sp>
        <p:nvSpPr>
          <p:cNvPr id="30" name="Shape 28"/>
          <p:cNvSpPr/>
          <p:nvPr/>
        </p:nvSpPr>
        <p:spPr>
          <a:xfrm>
            <a:off x="3401568" y="4279392"/>
            <a:ext cx="397764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3584448" y="4279392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be sent to you directly.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7488936" y="4279392"/>
            <a:ext cx="4151376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7671816" y="4279392"/>
            <a:ext cx="38404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Subsidy lands straight in your account.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548640" y="5175504"/>
            <a:ext cx="11091672" cy="932688"/>
          </a:xfrm>
          <a:prstGeom prst="roundRect">
            <a:avLst>
              <a:gd name="adj" fmla="val 11765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777240" y="5330952"/>
            <a:ext cx="621792" cy="621792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5486400"/>
            <a:ext cx="310896" cy="310896"/>
          </a:xfrm>
          <a:prstGeom prst="rect">
            <a:avLst/>
          </a:prstGeom>
        </p:spPr>
      </p:pic>
      <p:sp>
        <p:nvSpPr>
          <p:cNvPr id="37" name="Text 34"/>
          <p:cNvSpPr/>
          <p:nvPr/>
        </p:nvSpPr>
        <p:spPr>
          <a:xfrm>
            <a:off x="1536192" y="5175504"/>
            <a:ext cx="9921240" cy="9326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Meena's story:  </a:t>
            </a:r>
            <a:r>
              <a:rPr lang="en-US" sz="14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Earlier she sent Rs 2,000 to her daughter through a relative — with worry and delay. </a:t>
            </a: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she sends it by phone in 10 </a:t>
            </a:r>
            <a:r>
              <a:rPr lang="en-US" sz="1400" b="1" dirty="0" smtClean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seconds</a:t>
            </a: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38" name="Text 35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9" name="Text 36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&amp; PROTECTION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keeps your money safe?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Powerful government bodies watch over your money day and night — so you can use it with trust.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2606040" cy="27889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463040" y="1993392"/>
            <a:ext cx="777240" cy="7772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2187702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2834640"/>
            <a:ext cx="2606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RBI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48640" y="3200400"/>
            <a:ext cx="2606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 Bank of India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713232" y="3529584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Protects your bank money and keeps transactions safe.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3364992" y="1737360"/>
            <a:ext cx="2606040" cy="27889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4279392" y="1993392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702" y="2187702"/>
            <a:ext cx="388620" cy="3886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364992" y="2834640"/>
            <a:ext cx="2606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SEBI</a:t>
            </a:r>
            <a:endParaRPr lang="en-US" sz="2100" dirty="0"/>
          </a:p>
        </p:txBody>
      </p:sp>
      <p:sp>
        <p:nvSpPr>
          <p:cNvPr id="15" name="Text 11"/>
          <p:cNvSpPr/>
          <p:nvPr/>
        </p:nvSpPr>
        <p:spPr>
          <a:xfrm>
            <a:off x="3364992" y="3200400"/>
            <a:ext cx="2606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Markets regulator</a:t>
            </a:r>
            <a:endParaRPr lang="en-US" sz="1150" dirty="0"/>
          </a:p>
        </p:txBody>
      </p:sp>
      <p:sp>
        <p:nvSpPr>
          <p:cNvPr id="16" name="Text 12"/>
          <p:cNvSpPr/>
          <p:nvPr/>
        </p:nvSpPr>
        <p:spPr>
          <a:xfrm>
            <a:off x="3529584" y="3529584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Protects you when you invest in shares and mutual funds.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6181344" y="1737360"/>
            <a:ext cx="2606040" cy="27889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4"/>
          <p:cNvSpPr/>
          <p:nvPr/>
        </p:nvSpPr>
        <p:spPr>
          <a:xfrm>
            <a:off x="7095744" y="1993392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054" y="2187702"/>
            <a:ext cx="388620" cy="38862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181344" y="2834640"/>
            <a:ext cx="2606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IRDAI</a:t>
            </a:r>
            <a:endParaRPr lang="en-US" sz="2100" dirty="0"/>
          </a:p>
        </p:txBody>
      </p:sp>
      <p:sp>
        <p:nvSpPr>
          <p:cNvPr id="21" name="Text 16"/>
          <p:cNvSpPr/>
          <p:nvPr/>
        </p:nvSpPr>
        <p:spPr>
          <a:xfrm>
            <a:off x="6181344" y="3200400"/>
            <a:ext cx="2606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 regulator</a:t>
            </a:r>
            <a:endParaRPr lang="en-US" sz="1150" dirty="0"/>
          </a:p>
        </p:txBody>
      </p:sp>
      <p:sp>
        <p:nvSpPr>
          <p:cNvPr id="22" name="Text 17"/>
          <p:cNvSpPr/>
          <p:nvPr/>
        </p:nvSpPr>
        <p:spPr>
          <a:xfrm>
            <a:off x="6345936" y="3529584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sure your insurance claims are honoured.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8997696" y="1737360"/>
            <a:ext cx="2606040" cy="27889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Shape 19"/>
          <p:cNvSpPr/>
          <p:nvPr/>
        </p:nvSpPr>
        <p:spPr>
          <a:xfrm>
            <a:off x="9912096" y="1993392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6406" y="2187702"/>
            <a:ext cx="388620" cy="38862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8997696" y="2834640"/>
            <a:ext cx="2606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PFRDA</a:t>
            </a:r>
            <a:endParaRPr lang="en-US" sz="2100" dirty="0"/>
          </a:p>
        </p:txBody>
      </p:sp>
      <p:sp>
        <p:nvSpPr>
          <p:cNvPr id="27" name="Text 21"/>
          <p:cNvSpPr/>
          <p:nvPr/>
        </p:nvSpPr>
        <p:spPr>
          <a:xfrm>
            <a:off x="8997696" y="3200400"/>
            <a:ext cx="2606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Pension regulator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9162288" y="3529584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Looks after your retirement and pension savings.</a:t>
            </a:r>
            <a:endParaRPr lang="en-US" sz="1250" dirty="0"/>
          </a:p>
        </p:txBody>
      </p:sp>
      <p:sp>
        <p:nvSpPr>
          <p:cNvPr id="29" name="Shape 23"/>
          <p:cNvSpPr/>
          <p:nvPr/>
        </p:nvSpPr>
        <p:spPr>
          <a:xfrm>
            <a:off x="548640" y="4828032"/>
            <a:ext cx="11091672" cy="1280160"/>
          </a:xfrm>
          <a:prstGeom prst="roundRect">
            <a:avLst>
              <a:gd name="adj" fmla="val 8571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Shape 24"/>
          <p:cNvSpPr/>
          <p:nvPr/>
        </p:nvSpPr>
        <p:spPr>
          <a:xfrm>
            <a:off x="868680" y="5120640"/>
            <a:ext cx="694944" cy="694944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" y="5294376"/>
            <a:ext cx="347472" cy="347472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783080" y="4828032"/>
            <a:ext cx="96469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behind every UPI payment is NPCI  </a:t>
            </a:r>
            <a:r>
              <a:rPr lang="en-US" sz="14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the system that powers UPI, RuPay and IMPS. The Government of India also sends subsidies and benefits straight to your account through DBT and Jan Dhan.</a:t>
            </a:r>
            <a:endParaRPr lang="en-US" sz="1450" dirty="0"/>
          </a:p>
        </p:txBody>
      </p:sp>
      <p:sp>
        <p:nvSpPr>
          <p:cNvPr id="33" name="Text 26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4" name="Text 27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828800"/>
            <a:ext cx="5486400" cy="5486400"/>
          </a:xfrm>
          <a:prstGeom prst="ellipse">
            <a:avLst/>
          </a:prstGeom>
          <a:solidFill>
            <a:srgbClr val="223A6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822960" y="7772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7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YOU KNOW?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731520" y="1280160"/>
            <a:ext cx="8229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billion+</a:t>
            </a:r>
            <a:endParaRPr lang="en-US" sz="9600" dirty="0"/>
          </a:p>
        </p:txBody>
      </p:sp>
      <p:sp>
        <p:nvSpPr>
          <p:cNvPr id="5" name="Text 3"/>
          <p:cNvSpPr/>
          <p:nvPr/>
        </p:nvSpPr>
        <p:spPr>
          <a:xfrm>
            <a:off x="822960" y="28803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 payments happen in India — every single month.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22960" y="3977640"/>
            <a:ext cx="713232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9FB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leads the whole world in real-time digital payments. Millions of ordinary people — shopkeepers, farmers, homemakers — use it safely every day. You can too.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9464040" y="1965960"/>
            <a:ext cx="2194560" cy="219456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680" y="2514600"/>
            <a:ext cx="1097280" cy="10972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822960" y="5532120"/>
            <a:ext cx="10515600" cy="868680"/>
          </a:xfrm>
          <a:prstGeom prst="roundRect">
            <a:avLst>
              <a:gd name="adj" fmla="val 12632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1051560" y="5705856"/>
            <a:ext cx="512064" cy="51206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455" y="5828751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783080" y="5532120"/>
            <a:ext cx="94183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together:  </a:t>
            </a:r>
            <a:r>
              <a:rPr lang="en-US" sz="14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have you seen people paying by phone in your area — the shop, the bus, the vegetable market?</a:t>
            </a:r>
            <a:endParaRPr lang="en-US" sz="14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5280" y="182880"/>
            <a:ext cx="4023360" cy="6492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8000" b="1" dirty="0">
                <a:solidFill>
                  <a:srgbClr val="223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8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1371600" cy="13716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17602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TWO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3401568"/>
            <a:ext cx="74066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Digital</a:t>
            </a:r>
            <a:endParaRPr lang="en-US" sz="44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Foundation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41248" y="507492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 things you need: a bank account, your ID, and your phone.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smartphone is your bank branch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more long queues. Your phone can do almost everything a bank branch does — from home.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260604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463040" y="1975104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2169414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5800" y="28346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balance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31520" y="3346704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missed call, SMS or your banking app.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364992" y="1737360"/>
            <a:ext cx="260604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4279392" y="1975104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702" y="2169414"/>
            <a:ext cx="388620" cy="3886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02152" y="28346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money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3547872" y="3346704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Instantly, any day, any time (UPI, IMPS, NEFT).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6181344" y="1737360"/>
            <a:ext cx="260604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7095744" y="1975104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054" y="2169414"/>
            <a:ext cx="388620" cy="3886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318504" y="28346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bills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6364224" y="3346704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Electricity, water, phone — no queues, no late fees.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8997696" y="1737360"/>
            <a:ext cx="260604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6"/>
          <p:cNvSpPr/>
          <p:nvPr/>
        </p:nvSpPr>
        <p:spPr>
          <a:xfrm>
            <a:off x="9912096" y="1975104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6406" y="2169414"/>
            <a:ext cx="388620" cy="3886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134856" y="283464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for loans</a:t>
            </a:r>
            <a:endParaRPr lang="en-US" sz="1500" dirty="0"/>
          </a:p>
        </p:txBody>
      </p:sp>
      <p:sp>
        <p:nvSpPr>
          <p:cNvPr id="24" name="Text 18"/>
          <p:cNvSpPr/>
          <p:nvPr/>
        </p:nvSpPr>
        <p:spPr>
          <a:xfrm>
            <a:off x="9180576" y="3346704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through trusted, RBI-registered apps.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548640" y="4160520"/>
            <a:ext cx="11091672" cy="1874520"/>
          </a:xfrm>
          <a:prstGeom prst="roundRect">
            <a:avLst>
              <a:gd name="adj" fmla="val 5854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Shape 20"/>
          <p:cNvSpPr/>
          <p:nvPr/>
        </p:nvSpPr>
        <p:spPr>
          <a:xfrm>
            <a:off x="914400" y="4526280"/>
            <a:ext cx="1143000" cy="114300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0150" y="4812030"/>
            <a:ext cx="571500" cy="57150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2286000" y="4389120"/>
            <a:ext cx="8961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phone, many powers — but keep it safe</a:t>
            </a:r>
            <a:endParaRPr lang="en-US" sz="2200" dirty="0"/>
          </a:p>
        </p:txBody>
      </p:sp>
      <p:sp>
        <p:nvSpPr>
          <p:cNvPr id="29" name="Shape 22"/>
          <p:cNvSpPr/>
          <p:nvPr/>
        </p:nvSpPr>
        <p:spPr>
          <a:xfrm>
            <a:off x="2286000" y="5074920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5728" y="5184648"/>
            <a:ext cx="237744" cy="237744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2852928" y="5029200"/>
            <a:ext cx="2514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lock your phone with a PIN or fingerprint.</a:t>
            </a:r>
            <a:endParaRPr lang="en-US" sz="1250" dirty="0"/>
          </a:p>
        </p:txBody>
      </p:sp>
      <p:sp>
        <p:nvSpPr>
          <p:cNvPr id="32" name="Shape 24"/>
          <p:cNvSpPr/>
          <p:nvPr/>
        </p:nvSpPr>
        <p:spPr>
          <a:xfrm>
            <a:off x="5349240" y="5074920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3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8968" y="5184648"/>
            <a:ext cx="237744" cy="237744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5916168" y="5029200"/>
            <a:ext cx="2514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apps only from the official Play Store or App Store.</a:t>
            </a:r>
            <a:endParaRPr lang="en-US" sz="1250" dirty="0"/>
          </a:p>
        </p:txBody>
      </p:sp>
      <p:sp>
        <p:nvSpPr>
          <p:cNvPr id="35" name="Shape 26"/>
          <p:cNvSpPr/>
          <p:nvPr/>
        </p:nvSpPr>
        <p:spPr>
          <a:xfrm>
            <a:off x="8412480" y="5074920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6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22208" y="5184648"/>
            <a:ext cx="237744" cy="237744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8979408" y="5029200"/>
            <a:ext cx="2514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let a stranger touch or "fix" your phone.</a:t>
            </a:r>
            <a:endParaRPr lang="en-US" sz="1250" dirty="0"/>
          </a:p>
        </p:txBody>
      </p:sp>
      <p:sp>
        <p:nvSpPr>
          <p:cNvPr id="38" name="Text 28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9" name="Text 29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Opening a bank account is easy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5440680" cy="2103120"/>
          </a:xfrm>
          <a:prstGeom prst="roundRect">
            <a:avLst>
              <a:gd name="adj" fmla="val 5217"/>
            </a:avLst>
          </a:prstGeom>
          <a:solidFill>
            <a:srgbClr val="FBE9E9"/>
          </a:solidFill>
          <a:ln w="12700">
            <a:solidFill>
              <a:srgbClr val="D1434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691640"/>
            <a:ext cx="640080" cy="64008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978" y="1835658"/>
            <a:ext cx="352044" cy="3520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1737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2468880"/>
            <a:ext cx="48920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600" i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need a lot of money and many documents to open a bank account."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199632" y="1417320"/>
            <a:ext cx="5440680" cy="2103120"/>
          </a:xfrm>
          <a:prstGeom prst="roundRect">
            <a:avLst>
              <a:gd name="adj" fmla="val 5217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6473952" y="1691640"/>
            <a:ext cx="640080" cy="64008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970" y="1835658"/>
            <a:ext cx="352044" cy="3520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51192" y="1737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kern="0" spc="200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473952" y="2450592"/>
            <a:ext cx="48920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5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</a:t>
            </a:r>
            <a:r>
              <a:rPr lang="en-US" sz="150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Jan Dhan Yojana</a:t>
            </a:r>
            <a:r>
              <a:rPr lang="en-US" sz="15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any citizen can open a zero-balance account with just Aadhaar. Over 50 crore already opened!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548640" y="3703320"/>
            <a:ext cx="11091672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1"/>
          <p:cNvSpPr/>
          <p:nvPr/>
        </p:nvSpPr>
        <p:spPr>
          <a:xfrm>
            <a:off x="822960" y="3886200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Jan Dhan account gives you — for free: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822960" y="443484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408" y="4590288"/>
            <a:ext cx="310896" cy="31089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572768" y="4407408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balance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822960" y="5193792"/>
            <a:ext cx="25146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minimum money needed to keep it open.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3520440" y="4434840"/>
            <a:ext cx="621792" cy="621792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5888" y="4590288"/>
            <a:ext cx="310896" cy="31089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270248" y="4407408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insurance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3520440" y="5193792"/>
            <a:ext cx="25146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Accident cover comes built in.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6217920" y="4434840"/>
            <a:ext cx="621792" cy="621792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3368" y="4590288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967728" y="4407408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Overdraft</a:t>
            </a:r>
            <a:endParaRPr lang="en-US" sz="1400" dirty="0"/>
          </a:p>
        </p:txBody>
      </p:sp>
      <p:sp>
        <p:nvSpPr>
          <p:cNvPr id="27" name="Text 20"/>
          <p:cNvSpPr/>
          <p:nvPr/>
        </p:nvSpPr>
        <p:spPr>
          <a:xfrm>
            <a:off x="6217920" y="5193792"/>
            <a:ext cx="25146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overdraft up to Rs 10,000 when needed.</a:t>
            </a:r>
            <a:endParaRPr lang="en-US" sz="1200" dirty="0"/>
          </a:p>
        </p:txBody>
      </p:sp>
      <p:sp>
        <p:nvSpPr>
          <p:cNvPr id="28" name="Shape 21"/>
          <p:cNvSpPr/>
          <p:nvPr/>
        </p:nvSpPr>
        <p:spPr>
          <a:xfrm>
            <a:off x="8915400" y="4434840"/>
            <a:ext cx="621792" cy="621792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70848" y="4590288"/>
            <a:ext cx="310896" cy="310896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9665208" y="4407408"/>
            <a:ext cx="1920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benefits</a:t>
            </a:r>
            <a:endParaRPr lang="en-US" sz="1400" dirty="0"/>
          </a:p>
        </p:txBody>
      </p:sp>
      <p:sp>
        <p:nvSpPr>
          <p:cNvPr id="31" name="Text 23"/>
          <p:cNvSpPr/>
          <p:nvPr/>
        </p:nvSpPr>
        <p:spPr>
          <a:xfrm>
            <a:off x="8915400" y="5193792"/>
            <a:ext cx="25146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subsidies land straight here.</a:t>
            </a:r>
            <a:endParaRPr lang="en-US" sz="1200" dirty="0"/>
          </a:p>
        </p:txBody>
      </p:sp>
      <p:sp>
        <p:nvSpPr>
          <p:cNvPr id="32" name="Text 24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3" name="Text 25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identity: Aadhaar, PAN &amp; KYC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44068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04672" y="1737360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192024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7556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Aadhaar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822960" y="2514600"/>
            <a:ext cx="49377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12-digit identity number. Used to open accounts, get subsidies, and even withdraw cash with your fingerprint (AePS).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199632" y="1463040"/>
            <a:ext cx="544068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6455664" y="1737360"/>
            <a:ext cx="731520" cy="73152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8544" y="192024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342632" y="17556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PAN Card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6473952" y="2514600"/>
            <a:ext cx="49377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10-character tax number. Needed for filing tax and for bigger transactions (above Rs 50,000).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48640" y="3611880"/>
            <a:ext cx="11091672" cy="2423160"/>
          </a:xfrm>
          <a:prstGeom prst="roundRect">
            <a:avLst>
              <a:gd name="adj" fmla="val 4528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1"/>
          <p:cNvSpPr/>
          <p:nvPr/>
        </p:nvSpPr>
        <p:spPr>
          <a:xfrm>
            <a:off x="868680" y="3840480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2A4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KYC?  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"Know Your Customer"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868680" y="4315968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one-time check that proves you are really you. It protects you and the bank from fraud.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868680" y="4892040"/>
            <a:ext cx="3493008" cy="960120"/>
          </a:xfrm>
          <a:prstGeom prst="roundRect">
            <a:avLst>
              <a:gd name="adj" fmla="val 11429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4"/>
          <p:cNvSpPr/>
          <p:nvPr/>
        </p:nvSpPr>
        <p:spPr>
          <a:xfrm>
            <a:off x="1051560" y="5102352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148" y="5234940"/>
            <a:ext cx="265176" cy="265176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709928" y="50292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person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1709928" y="5358384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00" dirty="0">
                <a:solidFill>
                  <a:srgbClr val="B9C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the branch with your documents.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4517136" y="4892040"/>
            <a:ext cx="3493008" cy="960120"/>
          </a:xfrm>
          <a:prstGeom prst="roundRect">
            <a:avLst>
              <a:gd name="adj" fmla="val 11429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18"/>
          <p:cNvSpPr/>
          <p:nvPr/>
        </p:nvSpPr>
        <p:spPr>
          <a:xfrm>
            <a:off x="4700016" y="5102352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604" y="5234940"/>
            <a:ext cx="265176" cy="26517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5358384" y="50292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KYC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5358384" y="5358384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00" dirty="0">
                <a:solidFill>
                  <a:srgbClr val="B9C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quick video call from your home.</a:t>
            </a:r>
            <a:endParaRPr lang="en-US" sz="1100" dirty="0"/>
          </a:p>
        </p:txBody>
      </p:sp>
      <p:sp>
        <p:nvSpPr>
          <p:cNvPr id="27" name="Shape 21"/>
          <p:cNvSpPr/>
          <p:nvPr/>
        </p:nvSpPr>
        <p:spPr>
          <a:xfrm>
            <a:off x="8165592" y="4892040"/>
            <a:ext cx="3493008" cy="960120"/>
          </a:xfrm>
          <a:prstGeom prst="roundRect">
            <a:avLst>
              <a:gd name="adj" fmla="val 11429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2"/>
          <p:cNvSpPr/>
          <p:nvPr/>
        </p:nvSpPr>
        <p:spPr>
          <a:xfrm>
            <a:off x="8348472" y="5102352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1060" y="5234940"/>
            <a:ext cx="265176" cy="265176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9006840" y="502920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Aadhaar e-KYC</a:t>
            </a:r>
            <a:endParaRPr lang="en-US" sz="1400" dirty="0"/>
          </a:p>
        </p:txBody>
      </p:sp>
      <p:sp>
        <p:nvSpPr>
          <p:cNvPr id="31" name="Text 24"/>
          <p:cNvSpPr/>
          <p:nvPr/>
        </p:nvSpPr>
        <p:spPr>
          <a:xfrm>
            <a:off x="9006840" y="5358384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00" dirty="0">
                <a:solidFill>
                  <a:srgbClr val="B9C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Instant, using your Aadhaar.</a:t>
            </a:r>
            <a:endParaRPr lang="en-US" sz="1100" dirty="0"/>
          </a:p>
        </p:txBody>
      </p:sp>
      <p:sp>
        <p:nvSpPr>
          <p:cNvPr id="32" name="Text 25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3" name="Text 26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DigiLocker — your document wallet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120640" cy="4572000"/>
          </a:xfrm>
          <a:prstGeom prst="roundRect">
            <a:avLst>
              <a:gd name="adj" fmla="val 24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2194560" y="1874520"/>
            <a:ext cx="1828800" cy="182880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048" y="2350008"/>
            <a:ext cx="877824" cy="8778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3886200"/>
            <a:ext cx="45720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 your papers safe — in your phone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914400" y="4754880"/>
            <a:ext cx="4389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4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free government app to store your important documents digitally — so you never lose them to fire, water or damage again.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5852160" y="1600200"/>
            <a:ext cx="578815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6108192" y="1892808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502" y="2087118"/>
            <a:ext cx="388620" cy="3886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59168" y="1801368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&amp; very secure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7059168" y="2276856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safe government cloud — no cost to you.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852160" y="3172968"/>
            <a:ext cx="578815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6108192" y="3465576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2502" y="3659886"/>
            <a:ext cx="388620" cy="3886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059168" y="3374136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your key papers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7059168" y="3849624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Aadhaar, PAN, driving licence, mark sheets.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5852160" y="4745736"/>
            <a:ext cx="578815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6108192" y="5038344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2502" y="5232654"/>
            <a:ext cx="388620" cy="3886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059168" y="4946904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 as valid</a:t>
            </a:r>
            <a:endParaRPr lang="en-US" sz="1650" dirty="0"/>
          </a:p>
        </p:txBody>
      </p:sp>
      <p:sp>
        <p:nvSpPr>
          <p:cNvPr id="23" name="Text 17"/>
          <p:cNvSpPr/>
          <p:nvPr/>
        </p:nvSpPr>
        <p:spPr>
          <a:xfrm>
            <a:off x="7059168" y="5422392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Accepted everywhere, like the original paper.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5" name="Text 19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· CHECK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Activity: My digital starter kit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 the boxes in your mind. What do you already have — and what will you set up after today?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550408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04672" y="2020824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F3F6FB"/>
          </a:solidFill>
          <a:ln w="25400">
            <a:solidFill>
              <a:srgbClr val="0E7C7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1554480" y="196596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928" y="2121408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331720" y="1691640"/>
            <a:ext cx="361188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bank account (Jan Dhan counts!)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089904" y="1691640"/>
            <a:ext cx="5550408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6345936" y="2020824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F3F6FB"/>
          </a:solidFill>
          <a:ln w="25400">
            <a:solidFill>
              <a:srgbClr val="0E7C7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7095744" y="196596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1192" y="2121408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872984" y="1691640"/>
            <a:ext cx="361188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Aadhaar linked to my bank account</a:t>
            </a:r>
            <a:endParaRPr lang="en-US" sz="1450" dirty="0"/>
          </a:p>
        </p:txBody>
      </p:sp>
      <p:sp>
        <p:nvSpPr>
          <p:cNvPr id="15" name="Shape 11"/>
          <p:cNvSpPr/>
          <p:nvPr/>
        </p:nvSpPr>
        <p:spPr>
          <a:xfrm>
            <a:off x="548640" y="3063240"/>
            <a:ext cx="5550408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804672" y="3392424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F3F6FB"/>
          </a:solidFill>
          <a:ln w="25400">
            <a:solidFill>
              <a:srgbClr val="0E7C7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3"/>
          <p:cNvSpPr/>
          <p:nvPr/>
        </p:nvSpPr>
        <p:spPr>
          <a:xfrm>
            <a:off x="1554480" y="333756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9928" y="3493008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2331720" y="3063240"/>
            <a:ext cx="361188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mobile number registered with my bank</a:t>
            </a:r>
            <a:endParaRPr lang="en-US" sz="1450" dirty="0"/>
          </a:p>
        </p:txBody>
      </p:sp>
      <p:sp>
        <p:nvSpPr>
          <p:cNvPr id="20" name="Shape 15"/>
          <p:cNvSpPr/>
          <p:nvPr/>
        </p:nvSpPr>
        <p:spPr>
          <a:xfrm>
            <a:off x="6089904" y="3063240"/>
            <a:ext cx="5550408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6"/>
          <p:cNvSpPr/>
          <p:nvPr/>
        </p:nvSpPr>
        <p:spPr>
          <a:xfrm>
            <a:off x="6345936" y="3392424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F3F6FB"/>
          </a:solidFill>
          <a:ln w="25400">
            <a:solidFill>
              <a:srgbClr val="0E7C7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17"/>
          <p:cNvSpPr/>
          <p:nvPr/>
        </p:nvSpPr>
        <p:spPr>
          <a:xfrm>
            <a:off x="7095744" y="333756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1192" y="3493008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872984" y="3063240"/>
            <a:ext cx="361188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screen lock (PIN / fingerprint) on my phone</a:t>
            </a:r>
            <a:endParaRPr lang="en-US" sz="1450" dirty="0"/>
          </a:p>
        </p:txBody>
      </p:sp>
      <p:sp>
        <p:nvSpPr>
          <p:cNvPr id="25" name="Shape 19"/>
          <p:cNvSpPr/>
          <p:nvPr/>
        </p:nvSpPr>
        <p:spPr>
          <a:xfrm>
            <a:off x="548640" y="4434840"/>
            <a:ext cx="5550408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Shape 20"/>
          <p:cNvSpPr/>
          <p:nvPr/>
        </p:nvSpPr>
        <p:spPr>
          <a:xfrm>
            <a:off x="804672" y="4764024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F3F6FB"/>
          </a:solidFill>
          <a:ln w="25400">
            <a:solidFill>
              <a:srgbClr val="0E7C7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1"/>
          <p:cNvSpPr/>
          <p:nvPr/>
        </p:nvSpPr>
        <p:spPr>
          <a:xfrm>
            <a:off x="1554480" y="470916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9928" y="4864608"/>
            <a:ext cx="310896" cy="310896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2331720" y="4434840"/>
            <a:ext cx="361188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UPI app installed and set up</a:t>
            </a:r>
            <a:endParaRPr lang="en-US" sz="1450" dirty="0"/>
          </a:p>
        </p:txBody>
      </p:sp>
      <p:sp>
        <p:nvSpPr>
          <p:cNvPr id="30" name="Shape 23"/>
          <p:cNvSpPr/>
          <p:nvPr/>
        </p:nvSpPr>
        <p:spPr>
          <a:xfrm>
            <a:off x="6089904" y="4434840"/>
            <a:ext cx="5550408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Shape 24"/>
          <p:cNvSpPr/>
          <p:nvPr/>
        </p:nvSpPr>
        <p:spPr>
          <a:xfrm>
            <a:off x="6345936" y="4764024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F3F6FB"/>
          </a:solidFill>
          <a:ln w="25400">
            <a:solidFill>
              <a:srgbClr val="0E7C7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25"/>
          <p:cNvSpPr/>
          <p:nvPr/>
        </p:nvSpPr>
        <p:spPr>
          <a:xfrm>
            <a:off x="7095744" y="470916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1192" y="4864608"/>
            <a:ext cx="310896" cy="310896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7872984" y="4434840"/>
            <a:ext cx="3611880" cy="11704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DigiLocker for my documents</a:t>
            </a:r>
            <a:endParaRPr lang="en-US" sz="1450" dirty="0"/>
          </a:p>
        </p:txBody>
      </p:sp>
      <p:sp>
        <p:nvSpPr>
          <p:cNvPr id="35" name="Text 27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6" name="Text 28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5280" y="182880"/>
            <a:ext cx="4023360" cy="6492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8000" b="1" dirty="0">
                <a:solidFill>
                  <a:srgbClr val="223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8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1371600" cy="13716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17602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THREE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3401568"/>
            <a:ext cx="74066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Sending &amp;</a:t>
            </a:r>
            <a:endParaRPr lang="en-US" sz="44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Receiving Money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41248" y="507492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UPI, QR codes, wallets and cards — the everyday tools, made simple.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PAYMENTS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UPI: send money in 3 simple steps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 lets you send or receive money in seconds — any day, any time — using just a mobile number or UPI ID.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42900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847088" y="1975104"/>
            <a:ext cx="822960" cy="82296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1847088" y="1975104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938528" y="2907792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976" y="3063240"/>
            <a:ext cx="310896" cy="31089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85800" y="3602736"/>
            <a:ext cx="3154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who to pay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777240" y="3913632"/>
            <a:ext cx="2971800" cy="182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their number or scan their QR.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242816" y="1737360"/>
            <a:ext cx="342900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5541264" y="1975104"/>
            <a:ext cx="822960" cy="82296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5541264" y="1975104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5" name="Shape 12"/>
          <p:cNvSpPr/>
          <p:nvPr/>
        </p:nvSpPr>
        <p:spPr>
          <a:xfrm>
            <a:off x="5632704" y="2907792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152" y="3063240"/>
            <a:ext cx="310896" cy="310896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379976" y="3602736"/>
            <a:ext cx="3154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the amount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4471416" y="3913632"/>
            <a:ext cx="2971800" cy="182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how much to send (e.g. Rs 500).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7936992" y="1737360"/>
            <a:ext cx="342900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9235440" y="1975104"/>
            <a:ext cx="822960" cy="82296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9235440" y="1975104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22" name="Shape 18"/>
          <p:cNvSpPr/>
          <p:nvPr/>
        </p:nvSpPr>
        <p:spPr>
          <a:xfrm>
            <a:off x="9326880" y="2907792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328" y="3063240"/>
            <a:ext cx="310896" cy="310896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8074152" y="3602736"/>
            <a:ext cx="31546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your secret PIN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8165592" y="3913632"/>
            <a:ext cx="2971800" cy="182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4-6 digit UPI PIN approves it.</a:t>
            </a:r>
            <a:endParaRPr lang="en-US" sz="1050" dirty="0"/>
          </a:p>
        </p:txBody>
      </p:sp>
      <p:sp>
        <p:nvSpPr>
          <p:cNvPr id="26" name="Shape 21"/>
          <p:cNvSpPr/>
          <p:nvPr/>
        </p:nvSpPr>
        <p:spPr>
          <a:xfrm>
            <a:off x="548640" y="4343400"/>
            <a:ext cx="11091672" cy="1737360"/>
          </a:xfrm>
          <a:prstGeom prst="roundRect">
            <a:avLst>
              <a:gd name="adj" fmla="val 6316"/>
            </a:avLst>
          </a:prstGeom>
          <a:solidFill>
            <a:srgbClr val="F2A413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Shape 22"/>
          <p:cNvSpPr/>
          <p:nvPr/>
        </p:nvSpPr>
        <p:spPr>
          <a:xfrm>
            <a:off x="914400" y="4754880"/>
            <a:ext cx="914400" cy="91440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4983480"/>
            <a:ext cx="457200" cy="45720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2057400" y="452628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GOLDEN RULE OF UPI</a:t>
            </a:r>
            <a:endParaRPr lang="en-US" sz="2200" dirty="0"/>
          </a:p>
        </p:txBody>
      </p:sp>
      <p:sp>
        <p:nvSpPr>
          <p:cNvPr id="30" name="Text 24"/>
          <p:cNvSpPr/>
          <p:nvPr/>
        </p:nvSpPr>
        <p:spPr>
          <a:xfrm>
            <a:off x="2057400" y="5029200"/>
            <a:ext cx="9326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7A3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RECEIVE money, you NEVER enter your PIN.  </a:t>
            </a:r>
            <a:r>
              <a:rPr lang="en-US" sz="1550" dirty="0">
                <a:solidFill>
                  <a:srgbClr val="5A3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PIN is only for SENDING money out. If anyone asks for your PIN to "receive funds" or "get a refund", it is 100% a scam — stop at once.</a:t>
            </a:r>
            <a:endParaRPr lang="en-US" sz="1550" dirty="0"/>
          </a:p>
        </p:txBody>
      </p:sp>
      <p:sp>
        <p:nvSpPr>
          <p:cNvPr id="31" name="Text 25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2" name="Text 26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PAYMENTS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Paying by QR code — the safe way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4937760" cy="4572000"/>
          </a:xfrm>
          <a:prstGeom prst="roundRect">
            <a:avLst>
              <a:gd name="adj" fmla="val 24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965960" y="1828800"/>
            <a:ext cx="1920240" cy="1920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020" y="2308860"/>
            <a:ext cx="960120" cy="9601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3886200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scene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4297680"/>
            <a:ext cx="4206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6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at a local shop and want to pay by scanning the QR code on the counter.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715000" y="148132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pay, do the 3-shop check: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715000" y="2011680"/>
            <a:ext cx="5925312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5943600" y="2304288"/>
            <a:ext cx="512064" cy="51206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5943600" y="2304288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629400" y="21031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shop name correct?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6629400" y="2450592"/>
            <a:ext cx="4892040" cy="6035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app should show the real shop name (like "Sharma Kirana") — not a random person’s name.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5715000" y="3236976"/>
            <a:ext cx="5925312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5943600" y="3529584"/>
            <a:ext cx="512064" cy="51206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5943600" y="3529584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6629400" y="3328416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amount right?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629400" y="3675888"/>
            <a:ext cx="4892040" cy="6035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exact amount on screen before you approve.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5715000" y="4462272"/>
            <a:ext cx="5925312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8"/>
          <p:cNvSpPr/>
          <p:nvPr/>
        </p:nvSpPr>
        <p:spPr>
          <a:xfrm>
            <a:off x="5943600" y="4754880"/>
            <a:ext cx="512064" cy="51206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5943600" y="47548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629400" y="4553712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you get an SMS?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6629400" y="4901184"/>
            <a:ext cx="4892040" cy="6035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confirmation SMS means the payment went through correctly.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5715000" y="5742432"/>
            <a:ext cx="5925312" cy="566928"/>
          </a:xfrm>
          <a:prstGeom prst="roundRect">
            <a:avLst>
              <a:gd name="adj" fmla="val 16129"/>
            </a:avLst>
          </a:prstGeom>
          <a:solidFill>
            <a:srgbClr val="D14343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Shape 23"/>
          <p:cNvSpPr/>
          <p:nvPr/>
        </p:nvSpPr>
        <p:spPr>
          <a:xfrm>
            <a:off x="5943600" y="5852160"/>
            <a:ext cx="347472" cy="347472"/>
          </a:xfrm>
          <a:prstGeom prst="ellipse">
            <a:avLst/>
          </a:prstGeom>
          <a:solidFill>
            <a:srgbClr val="B23636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094" y="5921654"/>
            <a:ext cx="208483" cy="208483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6400800" y="5742432"/>
            <a:ext cx="51206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any check fails — STOP the payment.</a:t>
            </a:r>
            <a:endParaRPr lang="en-US" sz="1500" dirty="0"/>
          </a:p>
        </p:txBody>
      </p:sp>
      <p:sp>
        <p:nvSpPr>
          <p:cNvPr id="29" name="Text 25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0" name="Text 26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PAYMENTS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wallets — quick virtual cash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852160" cy="1874520"/>
          </a:xfrm>
          <a:prstGeom prst="roundRect">
            <a:avLst>
              <a:gd name="adj" fmla="val 5854"/>
            </a:avLst>
          </a:prstGeom>
          <a:solidFill>
            <a:srgbClr val="E1F0F0"/>
          </a:solidFill>
          <a:ln w="12700">
            <a:solidFill>
              <a:srgbClr val="0E7C7B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83080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197739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169164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wallet?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783080" y="2057400"/>
            <a:ext cx="44348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app (approved by RBI) where you keep a small amount of money for quick, everyday payments — without entering your bank details each time.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548640" y="3474720"/>
            <a:ext cx="585216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822960" y="3657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kinds of wallet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68680" y="4069080"/>
            <a:ext cx="621792" cy="621792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28" y="4224528"/>
            <a:ext cx="310896" cy="31089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600200" y="4032504"/>
            <a:ext cx="4663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(Minimum KYC)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1600200" y="4398264"/>
            <a:ext cx="4709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limits — good for very small, occasional payments.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868680" y="5074920"/>
            <a:ext cx="621792" cy="621792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" y="5230368"/>
            <a:ext cx="310896" cy="31089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00200" y="5038344"/>
            <a:ext cx="4663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KYC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1600200" y="5404104"/>
            <a:ext cx="4709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limits — good for regular, everyday use.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583680" y="1463040"/>
            <a:ext cx="5056632" cy="4572000"/>
          </a:xfrm>
          <a:prstGeom prst="roundRect">
            <a:avLst>
              <a:gd name="adj" fmla="val 24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6903720" y="1783080"/>
            <a:ext cx="822960" cy="82296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9460" y="1988820"/>
            <a:ext cx="411480" cy="41148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863840" y="187452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golden rules</a:t>
            </a:r>
            <a:endParaRPr lang="en-US" sz="2200" dirty="0"/>
          </a:p>
        </p:txBody>
      </p:sp>
      <p:sp>
        <p:nvSpPr>
          <p:cNvPr id="23" name="Shape 17"/>
          <p:cNvSpPr/>
          <p:nvPr/>
        </p:nvSpPr>
        <p:spPr>
          <a:xfrm>
            <a:off x="6858000" y="2971800"/>
            <a:ext cx="4507992" cy="1371600"/>
          </a:xfrm>
          <a:prstGeom prst="roundRect">
            <a:avLst>
              <a:gd name="adj" fmla="val 8000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18"/>
          <p:cNvSpPr/>
          <p:nvPr/>
        </p:nvSpPr>
        <p:spPr>
          <a:xfrm>
            <a:off x="7086600" y="3136392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Link it to YOUR number</a:t>
            </a:r>
            <a:endParaRPr lang="en-US" sz="1550" dirty="0"/>
          </a:p>
        </p:txBody>
      </p:sp>
      <p:sp>
        <p:nvSpPr>
          <p:cNvPr id="25" name="Text 19"/>
          <p:cNvSpPr/>
          <p:nvPr/>
        </p:nvSpPr>
        <p:spPr>
          <a:xfrm>
            <a:off x="7086600" y="3566160"/>
            <a:ext cx="4114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link a wallet only to your own registered mobile number.</a:t>
            </a:r>
            <a:endParaRPr lang="en-US" sz="1350" dirty="0"/>
          </a:p>
        </p:txBody>
      </p:sp>
      <p:sp>
        <p:nvSpPr>
          <p:cNvPr id="26" name="Shape 20"/>
          <p:cNvSpPr/>
          <p:nvPr/>
        </p:nvSpPr>
        <p:spPr>
          <a:xfrm>
            <a:off x="6858000" y="4507992"/>
            <a:ext cx="4507992" cy="1371600"/>
          </a:xfrm>
          <a:prstGeom prst="roundRect">
            <a:avLst>
              <a:gd name="adj" fmla="val 8000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1"/>
          <p:cNvSpPr/>
          <p:nvPr/>
        </p:nvSpPr>
        <p:spPr>
          <a:xfrm>
            <a:off x="7086600" y="4672584"/>
            <a:ext cx="4114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Treat it like cash</a:t>
            </a:r>
            <a:endParaRPr lang="en-US" sz="1550" dirty="0"/>
          </a:p>
        </p:txBody>
      </p:sp>
      <p:sp>
        <p:nvSpPr>
          <p:cNvPr id="28" name="Text 22"/>
          <p:cNvSpPr/>
          <p:nvPr/>
        </p:nvSpPr>
        <p:spPr>
          <a:xfrm>
            <a:off x="7086600" y="5102352"/>
            <a:ext cx="4114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load what you plan to spend soon — do not keep a lot of money in it.</a:t>
            </a:r>
            <a:endParaRPr lang="en-US" sz="1350" dirty="0"/>
          </a:p>
        </p:txBody>
      </p:sp>
      <p:sp>
        <p:nvSpPr>
          <p:cNvPr id="29" name="Text 23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0" name="Text 24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E7C7B"/>
                </a:solidFill>
                <a:latin typeface="Calibri"/>
              </a:rPr>
              <a:t>EVERYDAY PAYMENTS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6294D"/>
                </a:solidFill>
                <a:latin typeface="Cambria"/>
              </a:rPr>
              <a:t>UPI Lite — for small, everyday payments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472"/>
                </a:solidFill>
                <a:latin typeface="Calibri"/>
              </a:rPr>
              <a:t>A small “coin pouch” inside your UPI app — pay tiny amounts in one tap, without a PIN each time.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4937760" cy="3657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2960" y="1828800"/>
            <a:ext cx="822960" cy="822960"/>
          </a:xfrm>
          <a:prstGeom prst="ellipse">
            <a:avLst/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FaWal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2034540"/>
            <a:ext cx="411480" cy="4114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83080" y="1828800"/>
            <a:ext cx="301752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16294D"/>
                </a:solidFill>
                <a:latin typeface="Cambria"/>
              </a:rPr>
              <a:t>What is UPI Lite?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4206240" cy="1234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32406A"/>
                </a:solidFill>
                <a:latin typeface="Calibri"/>
              </a:rPr>
              <a:t>A small wallet built into your UPI app (like BHIM or your bank app). Load a little money into it once from your bank — then pay small amounts in a single tap.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4160520"/>
            <a:ext cx="4206240" cy="868680"/>
          </a:xfrm>
          <a:prstGeom prst="roundRect">
            <a:avLst>
              <a:gd name="adj" fmla="val 12000"/>
            </a:avLst>
          </a:prstGeom>
          <a:solidFill>
            <a:srgbClr val="E1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4160520"/>
            <a:ext cx="384048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 i="0">
                <a:solidFill>
                  <a:srgbClr val="0A5C5B"/>
                </a:solidFill>
                <a:latin typeface="Calibri"/>
              </a:rPr>
              <a:t>No UPI PIN needed for each small payment — so paying is very quick.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0" y="155448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925312" y="2084831"/>
            <a:ext cx="685800" cy="685800"/>
          </a:xfrm>
          <a:prstGeom prst="ellipse">
            <a:avLst/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FaRupeeSig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762" y="2256282"/>
            <a:ext cx="342900" cy="3429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766560" y="1920240"/>
            <a:ext cx="15544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libri"/>
              </a:rPr>
              <a:t>Up to Rs 1,000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6560" y="2450591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in a single payment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69680" y="155448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125711" y="2084831"/>
            <a:ext cx="685800" cy="685800"/>
          </a:xfrm>
          <a:prstGeom prst="ellipse">
            <a:avLst/>
          </a:prstGeom>
          <a:solidFill>
            <a:srgbClr val="C77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FaWall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7161" y="2256282"/>
            <a:ext cx="342900" cy="3429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966959" y="1920240"/>
            <a:ext cx="15544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libri"/>
              </a:rPr>
              <a:t>Up to Rs 5,000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66959" y="2450591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kept in the Lite wallet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0" y="347472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5925312" y="4005072"/>
            <a:ext cx="685800" cy="685800"/>
          </a:xfrm>
          <a:prstGeom prst="ellipse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FaBol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762" y="4176522"/>
            <a:ext cx="342900" cy="3429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66560" y="3840480"/>
            <a:ext cx="15544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libri"/>
              </a:rPr>
              <a:t>No PIN each time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66560" y="4370831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quick, one-tap paying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69680" y="347472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25711" y="4005072"/>
            <a:ext cx="685800" cy="685800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FaWifi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7161" y="4176522"/>
            <a:ext cx="342900" cy="3429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966959" y="3840480"/>
            <a:ext cx="15544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libri"/>
              </a:rPr>
              <a:t>Fewer failures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66959" y="4370831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even on a weak network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5349240"/>
            <a:ext cx="11091672" cy="822960"/>
          </a:xfrm>
          <a:prstGeom prst="roundRect">
            <a:avLst>
              <a:gd name="adj" fmla="val 10000"/>
            </a:avLst>
          </a:prstGeom>
          <a:solidFill>
            <a:srgbClr val="16294D"/>
          </a:solidFill>
          <a:ln>
            <a:noFill/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868680" y="5596128"/>
            <a:ext cx="566928" cy="566928"/>
          </a:xfrm>
          <a:prstGeom prst="ellipse">
            <a:avLst/>
          </a:prstGeom>
          <a:solidFill>
            <a:srgbClr val="F2A4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412" y="5737860"/>
            <a:ext cx="283464" cy="28346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645920" y="5349240"/>
            <a:ext cx="97840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 i="0">
                <a:solidFill>
                  <a:srgbClr val="F2A413"/>
                </a:solidFill>
                <a:latin typeface="Calibri"/>
              </a:rPr>
              <a:t>Best for small daily spends — tea, the auto, vegetables.  </a:t>
            </a:r>
            <a:r>
              <a:rPr sz="1350" b="0" i="0">
                <a:solidFill>
                  <a:srgbClr val="DCE4F2"/>
                </a:solidFill>
                <a:latin typeface="Calibri"/>
              </a:rPr>
              <a:t>You need a smartphone with a UPI app, and it is smart to keep only small amounts loaded — like real coins in a pouch.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NCFE  ·  National Centre for Financial Education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Cyber-Fraud Helpline  </a:t>
            </a:r>
            <a:r>
              <a:rPr sz="950" b="1" i="0">
                <a:solidFill>
                  <a:srgbClr val="D14343"/>
                </a:solidFill>
                <a:latin typeface="Calibri"/>
              </a:rPr>
              <a:t>1930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PAYMENTS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Debit &amp; credit cards — use them wisely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55648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93852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773936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Debit card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22960" y="256032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Spends money you already have in your bank account. Great for daily use and cash withdrawals at ATMs.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199632" y="146304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6473952" y="1755648"/>
            <a:ext cx="731520" cy="73152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832" y="1938528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342632" y="1773936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Credit card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6473952" y="256032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bank lends you money to spend now, which you repay later. Powerful — but only if used with discipline.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48640" y="3794760"/>
            <a:ext cx="11091672" cy="2240280"/>
          </a:xfrm>
          <a:prstGeom prst="roundRect">
            <a:avLst>
              <a:gd name="adj" fmla="val 4898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822960" y="4114800"/>
            <a:ext cx="548640" cy="5486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04" y="4238244"/>
            <a:ext cx="301752" cy="30175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81328" y="411480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1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22960" y="4828032"/>
            <a:ext cx="33832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cards are debt traps.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4434840" y="4114800"/>
            <a:ext cx="548640" cy="5486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8284" y="4238244"/>
            <a:ext cx="301752" cy="30175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093208" y="411480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100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4434840" y="4828032"/>
            <a:ext cx="33832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well, they build your credit score and give 20-50 interest-free days.</a:t>
            </a:r>
            <a:endParaRPr lang="en-US" sz="1350" dirty="0"/>
          </a:p>
        </p:txBody>
      </p:sp>
      <p:sp>
        <p:nvSpPr>
          <p:cNvPr id="23" name="Shape 17"/>
          <p:cNvSpPr/>
          <p:nvPr/>
        </p:nvSpPr>
        <p:spPr>
          <a:xfrm>
            <a:off x="8046720" y="4114800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0164" y="4238244"/>
            <a:ext cx="301752" cy="30175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705088" y="411480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1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</a:t>
            </a:r>
            <a:endParaRPr lang="en-US" sz="1500" dirty="0"/>
          </a:p>
        </p:txBody>
      </p:sp>
      <p:sp>
        <p:nvSpPr>
          <p:cNvPr id="26" name="Text 19"/>
          <p:cNvSpPr/>
          <p:nvPr/>
        </p:nvSpPr>
        <p:spPr>
          <a:xfrm>
            <a:off x="8046720" y="4828032"/>
            <a:ext cx="33832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pay the FULL bill by the due date — never just the "minimum due". Never take cash on a credit card.</a:t>
            </a:r>
            <a:endParaRPr lang="en-US" sz="1350" dirty="0"/>
          </a:p>
        </p:txBody>
      </p:sp>
      <p:sp>
        <p:nvSpPr>
          <p:cNvPr id="27" name="Text 20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8" name="Text 21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PAYMENTS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 banking, mobile banking &amp; ATM safety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657600" cy="2697480"/>
          </a:xfrm>
          <a:prstGeom prst="roundRect">
            <a:avLst>
              <a:gd name="adj" fmla="val 4068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737360" y="1691640"/>
            <a:ext cx="777240" cy="7772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670" y="188595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2542032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Banking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77240" y="2926080"/>
            <a:ext cx="32004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 bigger tasks on a computer or browser — statements, multiple transfers, fixed deposits.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52544" y="1463040"/>
            <a:ext cx="3657600" cy="2697480"/>
          </a:xfrm>
          <a:prstGeom prst="roundRect">
            <a:avLst>
              <a:gd name="adj" fmla="val 4068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541264" y="1691640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574" y="1885950"/>
            <a:ext cx="388620" cy="3886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443984" y="2542032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Banking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572000" y="2926080"/>
            <a:ext cx="32461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 quick, daily use on your phone — balance checks, UPI, bill payments, small transfers.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156448" y="1463040"/>
            <a:ext cx="3483864" cy="2697480"/>
          </a:xfrm>
          <a:prstGeom prst="roundRect">
            <a:avLst>
              <a:gd name="adj" fmla="val 4068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9528048" y="1691640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2358" y="1885950"/>
            <a:ext cx="388620" cy="3886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229600" y="2542032"/>
            <a:ext cx="3337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safety rule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321040" y="2926080"/>
            <a:ext cx="32004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3000"/>
              </a:lnSpc>
              <a:buNone/>
            </a:pPr>
            <a:r>
              <a:rPr lang="en-US" sz="1250" dirty="0">
                <a:solidFill>
                  <a:srgbClr val="6A4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type your bank’s website yourself, and download apps only from official stores. Never click a link in an SMS or email.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548640" y="4343400"/>
            <a:ext cx="11091672" cy="1691640"/>
          </a:xfrm>
          <a:prstGeom prst="roundRect">
            <a:avLst>
              <a:gd name="adj" fmla="val 6486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Text 15"/>
          <p:cNvSpPr/>
          <p:nvPr/>
        </p:nvSpPr>
        <p:spPr>
          <a:xfrm>
            <a:off x="822960" y="452628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the ATM — 3 quick habits</a:t>
            </a:r>
            <a:endParaRPr lang="en-US" sz="1900" dirty="0"/>
          </a:p>
        </p:txBody>
      </p:sp>
      <p:sp>
        <p:nvSpPr>
          <p:cNvPr id="21" name="Shape 16"/>
          <p:cNvSpPr/>
          <p:nvPr/>
        </p:nvSpPr>
        <p:spPr>
          <a:xfrm>
            <a:off x="822960" y="5074920"/>
            <a:ext cx="548640" cy="5486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" y="5212080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481328" y="5029200"/>
            <a:ext cx="2880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Shield the keypad  </a:t>
            </a:r>
            <a:r>
              <a:rPr lang="en-US" sz="12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 it with your hand every time you enter your PIN.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4462272" y="5074920"/>
            <a:ext cx="548640" cy="5486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9432" y="5212080"/>
            <a:ext cx="274320" cy="27432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5120640" y="5029200"/>
            <a:ext cx="2880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help from strangers  </a:t>
            </a:r>
            <a:r>
              <a:rPr lang="en-US" sz="12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accept "help", even if the machine seems stuck.</a:t>
            </a:r>
            <a:endParaRPr lang="en-US" sz="1200" dirty="0"/>
          </a:p>
        </p:txBody>
      </p:sp>
      <p:sp>
        <p:nvSpPr>
          <p:cNvPr id="27" name="Shape 20"/>
          <p:cNvSpPr/>
          <p:nvPr/>
        </p:nvSpPr>
        <p:spPr>
          <a:xfrm>
            <a:off x="8101584" y="5074920"/>
            <a:ext cx="548640" cy="5486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38744" y="5212080"/>
            <a:ext cx="274320" cy="274320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8759952" y="5029200"/>
            <a:ext cx="2880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slot  </a:t>
            </a:r>
            <a:r>
              <a:rPr lang="en-US" sz="12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Wiggle the card slot for hidden skimmer devices.</a:t>
            </a:r>
            <a:endParaRPr lang="en-US" sz="1200" dirty="0"/>
          </a:p>
        </p:txBody>
      </p:sp>
      <p:sp>
        <p:nvSpPr>
          <p:cNvPr id="30" name="Text 22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1" name="Text 23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E7C7B"/>
                </a:solidFill>
                <a:latin typeface="Calibri"/>
              </a:rPr>
              <a:t>EVERYDAY PAYMENTS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6294D"/>
                </a:solidFill>
                <a:latin typeface="Cambria"/>
              </a:rPr>
              <a:t>The Digital Rupee (e-Rupee)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472"/>
                </a:solidFill>
                <a:latin typeface="Calibri"/>
              </a:rPr>
              <a:t>India’s official digital cash, issued by the RBI — the value of a note, right on your phone.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554480"/>
            <a:ext cx="4937760" cy="3657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2960" y="1828800"/>
            <a:ext cx="822960" cy="822960"/>
          </a:xfrm>
          <a:prstGeom prst="ellipse">
            <a:avLst/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2034540"/>
            <a:ext cx="411480" cy="4114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83080" y="1828800"/>
            <a:ext cx="301752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16294D"/>
                </a:solidFill>
                <a:latin typeface="Cambria"/>
              </a:rPr>
              <a:t>What is it?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4206240" cy="1234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400" b="0" i="0">
                <a:solidFill>
                  <a:srgbClr val="32406A"/>
                </a:solidFill>
                <a:latin typeface="Calibri"/>
              </a:rPr>
              <a:t>A digital form of cash issued directly by the Reserve Bank of India. A Rs 100 e-Rupee is worth exactly the same as a Rs 100 note — real money, just on your phone.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4160520"/>
            <a:ext cx="4206240" cy="868680"/>
          </a:xfrm>
          <a:prstGeom prst="roundRect">
            <a:avLst>
              <a:gd name="adj" fmla="val 12000"/>
            </a:avLst>
          </a:prstGeom>
          <a:solidFill>
            <a:srgbClr val="E1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4160520"/>
            <a:ext cx="384048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 i="0">
                <a:solidFill>
                  <a:srgbClr val="0A5C5B"/>
                </a:solidFill>
                <a:latin typeface="Calibri"/>
              </a:rPr>
              <a:t>It is legal tender — as trusted and safe as the cash in your pocket.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0" y="155448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925312" y="2057400"/>
            <a:ext cx="713232" cy="713232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FaUniversit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3620" y="2235708"/>
            <a:ext cx="356616" cy="35661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784848" y="1901952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450" b="1" i="0">
                <a:solidFill>
                  <a:srgbClr val="16294D"/>
                </a:solidFill>
                <a:latin typeface="Calibri"/>
              </a:rPr>
              <a:t>Issued by the RBI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4848" y="2487168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32406A"/>
                </a:solidFill>
                <a:latin typeface="Calibri"/>
              </a:rPr>
              <a:t>Central-bank money, not a private app.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69680" y="155448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125711" y="2057400"/>
            <a:ext cx="713232" cy="713232"/>
          </a:xfrm>
          <a:prstGeom prst="ellipse">
            <a:avLst/>
          </a:prstGeom>
          <a:solidFill>
            <a:srgbClr val="C77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4019" y="2235708"/>
            <a:ext cx="356616" cy="35661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985248" y="1901952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450" b="1" i="0">
                <a:solidFill>
                  <a:srgbClr val="16294D"/>
                </a:solidFill>
                <a:latin typeface="Calibri"/>
              </a:rPr>
              <a:t>In an e-Rupee wallet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85248" y="2487168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32406A"/>
                </a:solidFill>
                <a:latin typeface="Calibri"/>
              </a:rPr>
              <a:t>Load it from your bank’s app.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0" y="347472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5925312" y="3977639"/>
            <a:ext cx="713232" cy="713232"/>
          </a:xfrm>
          <a:prstGeom prst="ellipse">
            <a:avLst/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FaQrcod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3620" y="4155948"/>
            <a:ext cx="356616" cy="35661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84848" y="3822191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450" b="1" i="0">
                <a:solidFill>
                  <a:srgbClr val="16294D"/>
                </a:solidFill>
                <a:latin typeface="Calibri"/>
              </a:rPr>
              <a:t>Pay by QR code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4848" y="4407408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32406A"/>
                </a:solidFill>
                <a:latin typeface="Calibri"/>
              </a:rPr>
              <a:t>To people or shops; settles at once.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69680" y="3474720"/>
            <a:ext cx="2770632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125711" y="3977639"/>
            <a:ext cx="713232" cy="713232"/>
          </a:xfrm>
          <a:prstGeom prst="ellipse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4019" y="4155948"/>
            <a:ext cx="356616" cy="35661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985248" y="3822191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450" b="1" i="0">
                <a:solidFill>
                  <a:srgbClr val="16294D"/>
                </a:solidFill>
                <a:latin typeface="Calibri"/>
              </a:rPr>
              <a:t>Offline coming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85248" y="4407408"/>
            <a:ext cx="157276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32406A"/>
                </a:solidFill>
                <a:latin typeface="Calibri"/>
              </a:rPr>
              <a:t>Being built to work with no internet.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5349240"/>
            <a:ext cx="11091672" cy="822960"/>
          </a:xfrm>
          <a:prstGeom prst="roundRect">
            <a:avLst>
              <a:gd name="adj" fmla="val 10000"/>
            </a:avLst>
          </a:prstGeom>
          <a:solidFill>
            <a:srgbClr val="16294D"/>
          </a:solidFill>
          <a:ln>
            <a:noFill/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868680" y="5596128"/>
            <a:ext cx="566928" cy="566928"/>
          </a:xfrm>
          <a:prstGeom prst="ellipse">
            <a:avLst/>
          </a:prstGeom>
          <a:solidFill>
            <a:srgbClr val="F2A4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FaExchangeAl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412" y="5737860"/>
            <a:ext cx="283464" cy="28346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645920" y="5349240"/>
            <a:ext cx="97840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</a:pPr>
            <a:r>
              <a:rPr sz="1350" b="1" i="0">
                <a:solidFill>
                  <a:srgbClr val="F2A413"/>
                </a:solidFill>
                <a:latin typeface="Calibri"/>
              </a:rPr>
              <a:t>How is it different from UPI?  </a:t>
            </a:r>
            <a:r>
              <a:rPr sz="1350" b="0" i="0">
                <a:solidFill>
                  <a:srgbClr val="DCE4F2"/>
                </a:solidFill>
                <a:latin typeface="Calibri"/>
              </a:rPr>
              <a:t>UPI moves money between bank accounts. The Digital Rupee IS the money — a digital form of RBI cash. It is being rolled out in phases across India.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NCFE  ·  National Centre for Financial Education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Cyber-Fraud Helpline  </a:t>
            </a:r>
            <a:r>
              <a:rPr sz="950" b="1" i="0">
                <a:solidFill>
                  <a:srgbClr val="D14343"/>
                </a:solidFill>
                <a:latin typeface="Calibri"/>
              </a:rPr>
              <a:t>1930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PAYMENTS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smartphone? You can still go digital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money is for everyone — even a basic phone, or no phone at all, is enough.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2606040" cy="26974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463040" y="2011680"/>
            <a:ext cx="777240" cy="7772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2205990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288036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 *99#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49808" y="3364992"/>
            <a:ext cx="21945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any basic phone, no internet. Check balance and send money through a simple menu.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364992" y="1737360"/>
            <a:ext cx="2606040" cy="26974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4279392" y="2011680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702" y="2205990"/>
            <a:ext cx="388620" cy="3886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456432" y="288036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 123PAY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3566160" y="3364992"/>
            <a:ext cx="21945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by voice call or missed call on a feature phone — up to Rs 10,000 per payment.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6181344" y="1737360"/>
            <a:ext cx="2606040" cy="26974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7095744" y="2011680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3"/>
          <p:cNvSpPr/>
          <p:nvPr/>
        </p:nvSpPr>
        <p:spPr>
          <a:xfrm>
            <a:off x="6272784" y="288036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SMS &amp; Missed Call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6382512" y="3364992"/>
            <a:ext cx="21945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bank has its own number — give it a missed call or SMS to check your balance or get a mini-statement.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8997696" y="1737360"/>
            <a:ext cx="2606040" cy="269748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6"/>
          <p:cNvSpPr/>
          <p:nvPr/>
        </p:nvSpPr>
        <p:spPr>
          <a:xfrm>
            <a:off x="9912096" y="2011680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6406" y="2205990"/>
            <a:ext cx="388620" cy="3886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089136" y="288036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Mitra (AePS)</a:t>
            </a:r>
            <a:endParaRPr lang="en-US" sz="1550" dirty="0"/>
          </a:p>
        </p:txBody>
      </p:sp>
      <p:sp>
        <p:nvSpPr>
          <p:cNvPr id="24" name="Text 18"/>
          <p:cNvSpPr/>
          <p:nvPr/>
        </p:nvSpPr>
        <p:spPr>
          <a:xfrm>
            <a:off x="9198864" y="3364992"/>
            <a:ext cx="21945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Withdraw or deposit cash at a nearby shop using only your Aadhaar and fingerprint.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548640" y="4617720"/>
            <a:ext cx="11091672" cy="1417320"/>
          </a:xfrm>
          <a:prstGeom prst="roundRect">
            <a:avLst>
              <a:gd name="adj" fmla="val 7742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Shape 20"/>
          <p:cNvSpPr/>
          <p:nvPr/>
        </p:nvSpPr>
        <p:spPr>
          <a:xfrm>
            <a:off x="914400" y="4956048"/>
            <a:ext cx="777240" cy="7772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710" y="5150358"/>
            <a:ext cx="388620" cy="38862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965960" y="4617720"/>
            <a:ext cx="946404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Stuck or confused about any digital payment?  </a:t>
            </a:r>
            <a:r>
              <a:rPr lang="en-US" sz="15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</a:t>
            </a:r>
            <a:r>
              <a:rPr lang="en-US" sz="18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DigiSaathi 14431</a:t>
            </a:r>
            <a:r>
              <a:rPr lang="en-US" sz="15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free, 24×7 helpline that guides you in your own language.</a:t>
            </a:r>
            <a:endParaRPr lang="en-US" sz="1600" dirty="0"/>
          </a:p>
        </p:txBody>
      </p:sp>
      <p:sp>
        <p:nvSpPr>
          <p:cNvPr id="29" name="Text 22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0" name="Text 23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  <p:pic>
        <p:nvPicPr>
          <p:cNvPr id="31" name="Picture 30" descr="FaEnvelop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054" y="2205990"/>
            <a:ext cx="388620" cy="388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· ROLE PLAY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Activity: the "receive money" trap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760720" cy="4572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37360"/>
            <a:ext cx="731520" cy="73152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92024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755648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22960" y="251460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selling an old phone online. A "buyer" calls: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22960" y="3017520"/>
            <a:ext cx="5212080" cy="1417320"/>
          </a:xfrm>
          <a:prstGeom prst="roundRect">
            <a:avLst>
              <a:gd name="adj" fmla="val 7742"/>
            </a:avLst>
          </a:prstGeom>
          <a:solidFill>
            <a:srgbClr val="FBE9E9"/>
          </a:solidFill>
          <a:ln w="12700">
            <a:solidFill>
              <a:srgbClr val="D14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1051560" y="3154680"/>
            <a:ext cx="47548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i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"Sir, I am sending you the payment. Just enter your UPI PIN to RECEIVE the Rs 5,000, then approve the request I sent."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22960" y="461772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should you do?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22960" y="502920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 in pairs for 1 minute, then share.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492240" y="1463040"/>
            <a:ext cx="5148072" cy="4572000"/>
          </a:xfrm>
          <a:prstGeom prst="roundRect">
            <a:avLst>
              <a:gd name="adj" fmla="val 24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6812280" y="1783080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6590" y="1977390"/>
            <a:ext cx="388620" cy="38862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772400" y="182880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answer</a:t>
            </a:r>
            <a:endParaRPr lang="en-US" sz="2200" dirty="0"/>
          </a:p>
        </p:txBody>
      </p:sp>
      <p:sp>
        <p:nvSpPr>
          <p:cNvPr id="17" name="Shape 13"/>
          <p:cNvSpPr/>
          <p:nvPr/>
        </p:nvSpPr>
        <p:spPr>
          <a:xfrm>
            <a:off x="6812280" y="2788920"/>
            <a:ext cx="457200" cy="4572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008" y="2898648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406640" y="2715768"/>
            <a:ext cx="3977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Refuse. To RECEIVE money you NEVER enter your PIN.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6812280" y="3611880"/>
            <a:ext cx="457200" cy="4572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008" y="3721608"/>
            <a:ext cx="237744" cy="23774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06640" y="3538728"/>
            <a:ext cx="3977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Entering a PIN on a "collect request" SENDS money out — it does not bring it in.</a:t>
            </a:r>
            <a:endParaRPr lang="en-US" sz="1400" dirty="0"/>
          </a:p>
        </p:txBody>
      </p:sp>
      <p:sp>
        <p:nvSpPr>
          <p:cNvPr id="23" name="Shape 17"/>
          <p:cNvSpPr/>
          <p:nvPr/>
        </p:nvSpPr>
        <p:spPr>
          <a:xfrm>
            <a:off x="6812280" y="4434840"/>
            <a:ext cx="457200" cy="4572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008" y="4544568"/>
            <a:ext cx="237744" cy="237744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406640" y="4361688"/>
            <a:ext cx="3977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Decline the request and end the call.</a:t>
            </a:r>
            <a:endParaRPr lang="en-US" sz="1400" dirty="0"/>
          </a:p>
        </p:txBody>
      </p:sp>
      <p:sp>
        <p:nvSpPr>
          <p:cNvPr id="26" name="Shape 19"/>
          <p:cNvSpPr/>
          <p:nvPr/>
        </p:nvSpPr>
        <p:spPr>
          <a:xfrm>
            <a:off x="6812280" y="5257800"/>
            <a:ext cx="457200" cy="4572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008" y="5367528"/>
            <a:ext cx="237744" cy="237744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7406640" y="5184648"/>
            <a:ext cx="3977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buyers do not need your PIN for anything.</a:t>
            </a:r>
            <a:endParaRPr lang="en-US" sz="1400" dirty="0"/>
          </a:p>
        </p:txBody>
      </p:sp>
      <p:sp>
        <p:nvSpPr>
          <p:cNvPr id="29" name="Text 21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0" name="Text 22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5280" y="182880"/>
            <a:ext cx="4023360" cy="6492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8000" b="1" dirty="0">
                <a:solidFill>
                  <a:srgbClr val="223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8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1371600" cy="13716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17602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FOUR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3401568"/>
            <a:ext cx="74066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 Your Money</a:t>
            </a:r>
            <a:endParaRPr lang="en-US" sz="44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Borrow Safely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41248" y="507492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ways to save, budget, plan for the future — and borrow without regret.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Ways to save and grow your money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cash at home earns nothing. In a bank or post office, your money grows safely.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2606040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463040" y="1993392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2187702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2852928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Savings Account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685800" y="342900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any time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868680" y="3822192"/>
            <a:ext cx="1965960" cy="329184"/>
          </a:xfrm>
          <a:prstGeom prst="roundRect">
            <a:avLst>
              <a:gd name="adj" fmla="val 50000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868680" y="3822192"/>
            <a:ext cx="1965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Around 2.5-4% a year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364992" y="1737360"/>
            <a:ext cx="2606040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4279392" y="1993392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702" y="2187702"/>
            <a:ext cx="388620" cy="3886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456432" y="2852928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Deposit (FD)</a:t>
            </a:r>
            <a:endParaRPr lang="en-US" sz="1450" dirty="0"/>
          </a:p>
        </p:txBody>
      </p:sp>
      <p:sp>
        <p:nvSpPr>
          <p:cNvPr id="16" name="Text 12"/>
          <p:cNvSpPr/>
          <p:nvPr/>
        </p:nvSpPr>
        <p:spPr>
          <a:xfrm>
            <a:off x="3502152" y="342900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Locked for a fixed time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3685032" y="3822192"/>
            <a:ext cx="1965960" cy="329184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3685032" y="3822192"/>
            <a:ext cx="1965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Around 5-8% a year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6181344" y="1737360"/>
            <a:ext cx="2606040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7095744" y="1993392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054" y="2187702"/>
            <a:ext cx="388620" cy="38862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272784" y="2852928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Recurring Deposit (RD)</a:t>
            </a:r>
            <a:endParaRPr lang="en-US" sz="1450" dirty="0"/>
          </a:p>
        </p:txBody>
      </p:sp>
      <p:sp>
        <p:nvSpPr>
          <p:cNvPr id="23" name="Text 18"/>
          <p:cNvSpPr/>
          <p:nvPr/>
        </p:nvSpPr>
        <p:spPr>
          <a:xfrm>
            <a:off x="6318504" y="342900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a little each month</a:t>
            </a:r>
            <a:endParaRPr lang="en-US" sz="1150" dirty="0"/>
          </a:p>
        </p:txBody>
      </p:sp>
      <p:sp>
        <p:nvSpPr>
          <p:cNvPr id="24" name="Shape 19"/>
          <p:cNvSpPr/>
          <p:nvPr/>
        </p:nvSpPr>
        <p:spPr>
          <a:xfrm>
            <a:off x="6501384" y="3822192"/>
            <a:ext cx="1965960" cy="329184"/>
          </a:xfrm>
          <a:prstGeom prst="roundRect">
            <a:avLst>
              <a:gd name="adj" fmla="val 50000"/>
            </a:avLst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20"/>
          <p:cNvSpPr/>
          <p:nvPr/>
        </p:nvSpPr>
        <p:spPr>
          <a:xfrm>
            <a:off x="6501384" y="3822192"/>
            <a:ext cx="1965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Around 5-7% a year</a:t>
            </a:r>
            <a:endParaRPr lang="en-US" sz="1050" dirty="0"/>
          </a:p>
        </p:txBody>
      </p:sp>
      <p:sp>
        <p:nvSpPr>
          <p:cNvPr id="26" name="Shape 21"/>
          <p:cNvSpPr/>
          <p:nvPr/>
        </p:nvSpPr>
        <p:spPr>
          <a:xfrm>
            <a:off x="8997696" y="1737360"/>
            <a:ext cx="2606040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Shape 22"/>
          <p:cNvSpPr/>
          <p:nvPr/>
        </p:nvSpPr>
        <p:spPr>
          <a:xfrm>
            <a:off x="9912096" y="1993392"/>
            <a:ext cx="777240" cy="7772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6406" y="2187702"/>
            <a:ext cx="388620" cy="38862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9089136" y="2852928"/>
            <a:ext cx="2423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Office Schemes</a:t>
            </a:r>
            <a:endParaRPr lang="en-US" sz="1450" dirty="0"/>
          </a:p>
        </p:txBody>
      </p:sp>
      <p:sp>
        <p:nvSpPr>
          <p:cNvPr id="30" name="Text 24"/>
          <p:cNvSpPr/>
          <p:nvPr/>
        </p:nvSpPr>
        <p:spPr>
          <a:xfrm>
            <a:off x="9134856" y="342900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safe, all over India</a:t>
            </a:r>
            <a:endParaRPr lang="en-US" sz="1150" dirty="0"/>
          </a:p>
        </p:txBody>
      </p:sp>
      <p:sp>
        <p:nvSpPr>
          <p:cNvPr id="31" name="Shape 25"/>
          <p:cNvSpPr/>
          <p:nvPr/>
        </p:nvSpPr>
        <p:spPr>
          <a:xfrm>
            <a:off x="9317736" y="3822192"/>
            <a:ext cx="1965960" cy="329184"/>
          </a:xfrm>
          <a:prstGeom prst="roundRect">
            <a:avLst>
              <a:gd name="adj" fmla="val 50000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" name="Text 26"/>
          <p:cNvSpPr/>
          <p:nvPr/>
        </p:nvSpPr>
        <p:spPr>
          <a:xfrm>
            <a:off x="9317736" y="3822192"/>
            <a:ext cx="1965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Around 4-8% a year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548640" y="4434840"/>
            <a:ext cx="11091672" cy="1600200"/>
          </a:xfrm>
          <a:prstGeom prst="roundRect">
            <a:avLst>
              <a:gd name="adj" fmla="val 6857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Shape 28"/>
          <p:cNvSpPr/>
          <p:nvPr/>
        </p:nvSpPr>
        <p:spPr>
          <a:xfrm>
            <a:off x="914400" y="4800600"/>
            <a:ext cx="914400" cy="9144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5029200"/>
            <a:ext cx="457200" cy="457200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2057400" y="461772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2E8B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bank money is protected</a:t>
            </a:r>
            <a:endParaRPr lang="en-US" sz="2100" dirty="0"/>
          </a:p>
        </p:txBody>
      </p:sp>
      <p:sp>
        <p:nvSpPr>
          <p:cNvPr id="37" name="Text 30"/>
          <p:cNvSpPr/>
          <p:nvPr/>
        </p:nvSpPr>
        <p:spPr>
          <a:xfrm>
            <a:off x="2057400" y="5120640"/>
            <a:ext cx="93268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if a bank fails, deposits up to Rs 5 lakh are guaranteed </a:t>
            </a:r>
            <a:r>
              <a:rPr lang="en-US" sz="15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DICGC, backed by the RBI. Your hard-earned savings are safe.</a:t>
            </a:r>
            <a:endParaRPr lang="en-US" sz="1500" dirty="0"/>
          </a:p>
        </p:txBody>
      </p:sp>
      <p:sp>
        <p:nvSpPr>
          <p:cNvPr id="38" name="Text 31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9" name="Text 32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· HOUSEKEEPING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 your savings: nominee &amp; lost money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simple habits make sure your money always reaches you and your family.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4068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1965960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2160270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37360" y="1984248"/>
            <a:ext cx="4114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Always add a nominee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22960" y="2834640"/>
            <a:ext cx="49834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4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 bank account, fixed deposit and insurance policy, name a nominee. If something happens to you, your family can get the money easily — without years of paperwork and courts.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822960" y="4160520"/>
            <a:ext cx="4983480" cy="566928"/>
          </a:xfrm>
          <a:prstGeom prst="roundRect">
            <a:avLst>
              <a:gd name="adj" fmla="val 16129"/>
            </a:avLst>
          </a:prstGeom>
          <a:solidFill>
            <a:srgbClr val="E1F0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005840" y="4160520"/>
            <a:ext cx="4617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New:  </a:t>
            </a:r>
            <a:r>
              <a:rPr lang="en-US" sz="13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now name up to four nominees.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199632" y="1691640"/>
            <a:ext cx="544068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6473952" y="1965960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262" y="2160270"/>
            <a:ext cx="388620" cy="3886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88352" y="1984248"/>
            <a:ext cx="4114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forgotten money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6473952" y="2834640"/>
            <a:ext cx="49834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4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accounts unused for 10 years, or matured deposits no one claimed, become "unclaimed" — but the money is still yours and can be claimed anytime.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6473952" y="4160520"/>
            <a:ext cx="4983480" cy="566928"/>
          </a:xfrm>
          <a:prstGeom prst="roundRect">
            <a:avLst>
              <a:gd name="adj" fmla="val 16129"/>
            </a:avLst>
          </a:prstGeom>
          <a:solidFill>
            <a:srgbClr val="FCEFD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6656832" y="4160520"/>
            <a:ext cx="4617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free on RBI’s UDGAM portal:  </a:t>
            </a:r>
            <a:r>
              <a:rPr lang="en-US" sz="12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udgam.rbi.org.in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548640" y="5074920"/>
            <a:ext cx="11091672" cy="960120"/>
          </a:xfrm>
          <a:prstGeom prst="roundRect">
            <a:avLst>
              <a:gd name="adj" fmla="val 11429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868680" y="5257800"/>
            <a:ext cx="594360" cy="59436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270" y="5406390"/>
            <a:ext cx="297180" cy="29718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691640" y="5074920"/>
            <a:ext cx="9738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a year:  </a:t>
            </a:r>
            <a:r>
              <a:rPr lang="en-US" sz="14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all your accounts and policies, and check that a nominee is added to each. It saves your family months of trouble later.</a:t>
            </a:r>
            <a:endParaRPr lang="en-US" sz="1450" dirty="0"/>
          </a:p>
        </p:txBody>
      </p:sp>
      <p:sp>
        <p:nvSpPr>
          <p:cNvPr id="23" name="Text 18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4" name="Text 19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Ways to borrow — for the right reasons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loan is a tool. Used for the right purpose, from the right place, it helps you grow.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2093976" cy="2468880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207008" y="1993392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318" y="2187702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2880360"/>
            <a:ext cx="1911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Loan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58368" y="3429000"/>
            <a:ext cx="18745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buy or build a house.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798064" y="1737360"/>
            <a:ext cx="2093976" cy="2468880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3456432" y="1993392"/>
            <a:ext cx="777240" cy="7772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742" y="2187702"/>
            <a:ext cx="388620" cy="3886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889504" y="2880360"/>
            <a:ext cx="1911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 Loan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2907792" y="3429000"/>
            <a:ext cx="18745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children’s studies.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5047488" y="1737360"/>
            <a:ext cx="2093976" cy="2468880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5705856" y="1993392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0166" y="2187702"/>
            <a:ext cx="388620" cy="3886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138928" y="2880360"/>
            <a:ext cx="1911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/ MUDRA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5157216" y="3429000"/>
            <a:ext cx="18745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Rs 10 lakh, no collateral.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7296912" y="1737360"/>
            <a:ext cx="2093976" cy="2468880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6"/>
          <p:cNvSpPr/>
          <p:nvPr/>
        </p:nvSpPr>
        <p:spPr>
          <a:xfrm>
            <a:off x="7955280" y="1993392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9590" y="2187702"/>
            <a:ext cx="388620" cy="3886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388352" y="2880360"/>
            <a:ext cx="1911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 Loan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7406640" y="3429000"/>
            <a:ext cx="18745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funds against gold.</a:t>
            </a:r>
            <a:endParaRPr lang="en-US" sz="1100" dirty="0"/>
          </a:p>
        </p:txBody>
      </p:sp>
      <p:sp>
        <p:nvSpPr>
          <p:cNvPr id="25" name="Shape 19"/>
          <p:cNvSpPr/>
          <p:nvPr/>
        </p:nvSpPr>
        <p:spPr>
          <a:xfrm>
            <a:off x="9546336" y="1737360"/>
            <a:ext cx="2093976" cy="2468880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Shape 20"/>
          <p:cNvSpPr/>
          <p:nvPr/>
        </p:nvSpPr>
        <p:spPr>
          <a:xfrm>
            <a:off x="10204704" y="1993392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9014" y="2187702"/>
            <a:ext cx="388620" cy="38862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637776" y="2880360"/>
            <a:ext cx="191109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3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Loan</a:t>
            </a:r>
            <a:endParaRPr lang="en-US" sz="1350" dirty="0"/>
          </a:p>
        </p:txBody>
      </p:sp>
      <p:sp>
        <p:nvSpPr>
          <p:cNvPr id="29" name="Text 22"/>
          <p:cNvSpPr/>
          <p:nvPr/>
        </p:nvSpPr>
        <p:spPr>
          <a:xfrm>
            <a:off x="9656064" y="3429000"/>
            <a:ext cx="187452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needs (interest ~12-24%).</a:t>
            </a:r>
            <a:endParaRPr lang="en-US" sz="1100" dirty="0"/>
          </a:p>
        </p:txBody>
      </p:sp>
      <p:sp>
        <p:nvSpPr>
          <p:cNvPr id="30" name="Shape 23"/>
          <p:cNvSpPr/>
          <p:nvPr/>
        </p:nvSpPr>
        <p:spPr>
          <a:xfrm>
            <a:off x="548640" y="4389120"/>
            <a:ext cx="11091672" cy="1645920"/>
          </a:xfrm>
          <a:prstGeom prst="roundRect">
            <a:avLst>
              <a:gd name="adj" fmla="val 6667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Shape 24"/>
          <p:cNvSpPr/>
          <p:nvPr/>
        </p:nvSpPr>
        <p:spPr>
          <a:xfrm>
            <a:off x="914400" y="4754880"/>
            <a:ext cx="914400" cy="9144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000" y="4983480"/>
            <a:ext cx="457200" cy="45720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2057400" y="457200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before any loan</a:t>
            </a:r>
            <a:endParaRPr lang="en-US" sz="2100" dirty="0"/>
          </a:p>
        </p:txBody>
      </p:sp>
      <p:sp>
        <p:nvSpPr>
          <p:cNvPr id="34" name="Text 26"/>
          <p:cNvSpPr/>
          <p:nvPr/>
        </p:nvSpPr>
        <p:spPr>
          <a:xfrm>
            <a:off x="2057400" y="5074920"/>
            <a:ext cx="93268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"Will this loan help me earn or build something — or just pay for a want?"  </a:t>
            </a:r>
            <a:r>
              <a:rPr lang="en-US" sz="14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 for a home, education or business. Think twice before borrowing for wants.</a:t>
            </a:r>
            <a:endParaRPr lang="en-US" sz="1450" dirty="0"/>
          </a:p>
        </p:txBody>
      </p:sp>
      <p:sp>
        <p:nvSpPr>
          <p:cNvPr id="35" name="Text 27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6" name="Text 28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simple money rule: 50-30-20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easy way to divide any income you receive — a salary, a harvest, or daily earnings.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3429000" cy="2788920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429000" cy="822960"/>
          </a:xfrm>
          <a:prstGeom prst="roundRect">
            <a:avLst>
              <a:gd name="adj" fmla="val 13333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2377440"/>
            <a:ext cx="3429000" cy="228600"/>
          </a:xfrm>
          <a:prstGeom prst="rect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178308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50%</a:t>
            </a:r>
            <a:endParaRPr lang="en-US" sz="3400" dirty="0"/>
          </a:p>
        </p:txBody>
      </p:sp>
      <p:sp>
        <p:nvSpPr>
          <p:cNvPr id="9" name="Shape 7"/>
          <p:cNvSpPr/>
          <p:nvPr/>
        </p:nvSpPr>
        <p:spPr>
          <a:xfrm>
            <a:off x="1920240" y="2788920"/>
            <a:ext cx="685800" cy="68580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690" y="2960370"/>
            <a:ext cx="342900" cy="34290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48640" y="3520440"/>
            <a:ext cx="3429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77240" y="388620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you must pay for: food, rent, bills, medicines, school fees.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242816" y="1783080"/>
            <a:ext cx="3429000" cy="2788920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4242816" y="1783080"/>
            <a:ext cx="3429000" cy="822960"/>
          </a:xfrm>
          <a:prstGeom prst="roundRect">
            <a:avLst>
              <a:gd name="adj" fmla="val 13333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Shape 12"/>
          <p:cNvSpPr/>
          <p:nvPr/>
        </p:nvSpPr>
        <p:spPr>
          <a:xfrm>
            <a:off x="4242816" y="2377440"/>
            <a:ext cx="3429000" cy="228600"/>
          </a:xfrm>
          <a:prstGeom prst="rect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4242816" y="178308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30%</a:t>
            </a:r>
            <a:endParaRPr lang="en-US" sz="3400" dirty="0"/>
          </a:p>
        </p:txBody>
      </p:sp>
      <p:sp>
        <p:nvSpPr>
          <p:cNvPr id="17" name="Shape 14"/>
          <p:cNvSpPr/>
          <p:nvPr/>
        </p:nvSpPr>
        <p:spPr>
          <a:xfrm>
            <a:off x="5614416" y="2788920"/>
            <a:ext cx="685800" cy="68580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5866" y="2960370"/>
            <a:ext cx="342900" cy="34290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4242816" y="3520440"/>
            <a:ext cx="3429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WANTS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4471416" y="388620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that are nice but not essential: outings, treats, new clothes.</a:t>
            </a: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7936992" y="1783080"/>
            <a:ext cx="3429000" cy="2788920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Shape 18"/>
          <p:cNvSpPr/>
          <p:nvPr/>
        </p:nvSpPr>
        <p:spPr>
          <a:xfrm>
            <a:off x="7936992" y="1783080"/>
            <a:ext cx="3429000" cy="822960"/>
          </a:xfrm>
          <a:prstGeom prst="roundRect">
            <a:avLst>
              <a:gd name="adj" fmla="val 13333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Shape 19"/>
          <p:cNvSpPr/>
          <p:nvPr/>
        </p:nvSpPr>
        <p:spPr>
          <a:xfrm>
            <a:off x="7936992" y="2377440"/>
            <a:ext cx="3429000" cy="228600"/>
          </a:xfrm>
          <a:prstGeom prst="rect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7936992" y="1783080"/>
            <a:ext cx="3429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20%</a:t>
            </a:r>
            <a:endParaRPr lang="en-US" sz="3400" dirty="0"/>
          </a:p>
        </p:txBody>
      </p:sp>
      <p:sp>
        <p:nvSpPr>
          <p:cNvPr id="25" name="Shape 21"/>
          <p:cNvSpPr/>
          <p:nvPr/>
        </p:nvSpPr>
        <p:spPr>
          <a:xfrm>
            <a:off x="9308592" y="2788920"/>
            <a:ext cx="685800" cy="6858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0042" y="2960370"/>
            <a:ext cx="342900" cy="342900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7936992" y="3520440"/>
            <a:ext cx="3429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SAVINGS</a:t>
            </a:r>
            <a:endParaRPr lang="en-US" sz="1600" dirty="0"/>
          </a:p>
        </p:txBody>
      </p:sp>
      <p:sp>
        <p:nvSpPr>
          <p:cNvPr id="28" name="Text 23"/>
          <p:cNvSpPr/>
          <p:nvPr/>
        </p:nvSpPr>
        <p:spPr>
          <a:xfrm>
            <a:off x="8165592" y="388620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you set aside first — for the future and emergencies.</a:t>
            </a:r>
            <a:endParaRPr lang="en-US" sz="1200" dirty="0"/>
          </a:p>
        </p:txBody>
      </p:sp>
      <p:sp>
        <p:nvSpPr>
          <p:cNvPr id="29" name="Shape 24"/>
          <p:cNvSpPr/>
          <p:nvPr/>
        </p:nvSpPr>
        <p:spPr>
          <a:xfrm>
            <a:off x="548640" y="4754880"/>
            <a:ext cx="11091672" cy="1280160"/>
          </a:xfrm>
          <a:prstGeom prst="roundRect">
            <a:avLst>
              <a:gd name="adj" fmla="val 8571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Shape 25"/>
          <p:cNvSpPr/>
          <p:nvPr/>
        </p:nvSpPr>
        <p:spPr>
          <a:xfrm>
            <a:off x="914400" y="5029200"/>
            <a:ext cx="731520" cy="73152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280" y="5212080"/>
            <a:ext cx="365760" cy="365760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1920240" y="4754880"/>
            <a:ext cx="9509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Golden habit:  </a:t>
            </a:r>
            <a:r>
              <a:rPr lang="en-US" sz="15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"Pay yourself first." The moment money comes in, set aside your savings share before you spend anything else. Even Rs 100 a week adds up.</a:t>
            </a:r>
            <a:endParaRPr lang="en-US" sz="1500" dirty="0"/>
          </a:p>
        </p:txBody>
      </p:sp>
      <p:sp>
        <p:nvSpPr>
          <p:cNvPr id="33" name="Text 27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 ready: emergency fund &amp; credit score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440680" cy="4572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37360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193167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17556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emergency fund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822960" y="2560320"/>
            <a:ext cx="49377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separate pot of savings kept aside only for surprises — illness, job loss, a bad harvest.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68680" y="3383280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268" y="3515868"/>
            <a:ext cx="265176" cy="26517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54480" y="3346704"/>
            <a:ext cx="4251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 for 3 to 6 months of your basic expenses.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868680" y="4160520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268" y="4293108"/>
            <a:ext cx="265176" cy="26517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54480" y="4123944"/>
            <a:ext cx="4251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easy to reach — a savings account, not locked away.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868680" y="4937760"/>
            <a:ext cx="530352" cy="53035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268" y="5070348"/>
            <a:ext cx="265176" cy="26517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54480" y="4901184"/>
            <a:ext cx="4251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 only for real emergencies, nothing else.</a:t>
            </a:r>
            <a:endParaRPr lang="en-US" sz="1350" dirty="0"/>
          </a:p>
        </p:txBody>
      </p:sp>
      <p:sp>
        <p:nvSpPr>
          <p:cNvPr id="18" name="Shape 12"/>
          <p:cNvSpPr/>
          <p:nvPr/>
        </p:nvSpPr>
        <p:spPr>
          <a:xfrm>
            <a:off x="6199632" y="1463040"/>
            <a:ext cx="5440680" cy="4572000"/>
          </a:xfrm>
          <a:prstGeom prst="roundRect">
            <a:avLst>
              <a:gd name="adj" fmla="val 24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Shape 13"/>
          <p:cNvSpPr/>
          <p:nvPr/>
        </p:nvSpPr>
        <p:spPr>
          <a:xfrm>
            <a:off x="6473952" y="1737360"/>
            <a:ext cx="777240" cy="7772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262" y="1931670"/>
            <a:ext cx="388620" cy="38862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388352" y="17556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credit score (CIBIL)</a:t>
            </a:r>
            <a:endParaRPr lang="en-US" sz="2000" dirty="0"/>
          </a:p>
        </p:txBody>
      </p:sp>
      <p:sp>
        <p:nvSpPr>
          <p:cNvPr id="22" name="Text 15"/>
          <p:cNvSpPr/>
          <p:nvPr/>
        </p:nvSpPr>
        <p:spPr>
          <a:xfrm>
            <a:off x="6473952" y="256032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number from 300 to 900 that shows how reliably you repay. A higher score means easier, cheaper loans.</a:t>
            </a:r>
            <a:endParaRPr lang="en-US" sz="1400" dirty="0"/>
          </a:p>
        </p:txBody>
      </p:sp>
      <p:sp>
        <p:nvSpPr>
          <p:cNvPr id="23" name="Shape 16"/>
          <p:cNvSpPr/>
          <p:nvPr/>
        </p:nvSpPr>
        <p:spPr>
          <a:xfrm>
            <a:off x="6473952" y="3429000"/>
            <a:ext cx="4937760" cy="310896"/>
          </a:xfrm>
          <a:prstGeom prst="roundRect">
            <a:avLst>
              <a:gd name="adj" fmla="val 5000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Shape 17"/>
          <p:cNvSpPr/>
          <p:nvPr/>
        </p:nvSpPr>
        <p:spPr>
          <a:xfrm>
            <a:off x="8778240" y="3429000"/>
            <a:ext cx="2633472" cy="310896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18"/>
          <p:cNvSpPr/>
          <p:nvPr/>
        </p:nvSpPr>
        <p:spPr>
          <a:xfrm>
            <a:off x="6400800" y="3767328"/>
            <a:ext cx="731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FB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</a:t>
            </a:r>
            <a:endParaRPr lang="en-US" sz="1000" dirty="0"/>
          </a:p>
        </p:txBody>
      </p:sp>
      <p:sp>
        <p:nvSpPr>
          <p:cNvPr id="26" name="Text 19"/>
          <p:cNvSpPr/>
          <p:nvPr/>
        </p:nvSpPr>
        <p:spPr>
          <a:xfrm>
            <a:off x="8778240" y="3767328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A9E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750-900 = excellent</a:t>
            </a:r>
            <a:endParaRPr lang="en-US" sz="1000" dirty="0"/>
          </a:p>
        </p:txBody>
      </p:sp>
      <p:sp>
        <p:nvSpPr>
          <p:cNvPr id="27" name="Text 20"/>
          <p:cNvSpPr/>
          <p:nvPr/>
        </p:nvSpPr>
        <p:spPr>
          <a:xfrm>
            <a:off x="10698480" y="3767328"/>
            <a:ext cx="7132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FB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900</a:t>
            </a:r>
            <a:endParaRPr lang="en-US" sz="1000" dirty="0"/>
          </a:p>
        </p:txBody>
      </p:sp>
      <p:sp>
        <p:nvSpPr>
          <p:cNvPr id="28" name="Text 21"/>
          <p:cNvSpPr/>
          <p:nvPr/>
        </p:nvSpPr>
        <p:spPr>
          <a:xfrm>
            <a:off x="6473952" y="420624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signs of a debt trap:</a:t>
            </a:r>
            <a:endParaRPr lang="en-US" sz="1400" dirty="0"/>
          </a:p>
        </p:txBody>
      </p:sp>
      <p:sp>
        <p:nvSpPr>
          <p:cNvPr id="29" name="Shape 22"/>
          <p:cNvSpPr/>
          <p:nvPr/>
        </p:nvSpPr>
        <p:spPr>
          <a:xfrm>
            <a:off x="6492240" y="4617720"/>
            <a:ext cx="384048" cy="384048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8651" y="4704131"/>
            <a:ext cx="211226" cy="211226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995160" y="4562856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Taking a new loan just to repay an old one.</a:t>
            </a:r>
            <a:endParaRPr lang="en-US" sz="1250" dirty="0"/>
          </a:p>
        </p:txBody>
      </p:sp>
      <p:sp>
        <p:nvSpPr>
          <p:cNvPr id="32" name="Shape 24"/>
          <p:cNvSpPr/>
          <p:nvPr/>
        </p:nvSpPr>
        <p:spPr>
          <a:xfrm>
            <a:off x="6492240" y="5129784"/>
            <a:ext cx="384048" cy="384048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3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8651" y="5216195"/>
            <a:ext cx="211226" cy="211226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6995160" y="5074920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40% of your income going to EMIs.</a:t>
            </a:r>
            <a:endParaRPr lang="en-US" sz="1250" dirty="0"/>
          </a:p>
        </p:txBody>
      </p:sp>
      <p:sp>
        <p:nvSpPr>
          <p:cNvPr id="35" name="Shape 26"/>
          <p:cNvSpPr/>
          <p:nvPr/>
        </p:nvSpPr>
        <p:spPr>
          <a:xfrm>
            <a:off x="6492240" y="5641848"/>
            <a:ext cx="384048" cy="384048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6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8651" y="5728259"/>
            <a:ext cx="211226" cy="211226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6995160" y="5586984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Paying only the "minimum due" each month.</a:t>
            </a:r>
            <a:endParaRPr lang="en-US" sz="1250" dirty="0"/>
          </a:p>
        </p:txBody>
      </p:sp>
      <p:sp>
        <p:nvSpPr>
          <p:cNvPr id="38" name="Text 28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9" name="Text 29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SECURITY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Planning for the future — start small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 not need to be rich to plan ahead. Small, regular steps build real security.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429000" cy="429768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847088" y="2011680"/>
            <a:ext cx="822960" cy="82296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2828" y="2217420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2926080"/>
            <a:ext cx="3429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Insurance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777240" y="3364992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Protects your family from big shocks.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868680" y="4041648"/>
            <a:ext cx="128016" cy="128016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115568" y="393192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cover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868680" y="4544568"/>
            <a:ext cx="128016" cy="128016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1115568" y="443484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(Ayushman Bharat)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868680" y="5047488"/>
            <a:ext cx="128016" cy="128016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1115568" y="493776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Accident &amp; crop cover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242816" y="1737360"/>
            <a:ext cx="3429000" cy="429768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4"/>
          <p:cNvSpPr/>
          <p:nvPr/>
        </p:nvSpPr>
        <p:spPr>
          <a:xfrm>
            <a:off x="5541264" y="2011680"/>
            <a:ext cx="822960" cy="82296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7004" y="2217420"/>
            <a:ext cx="411480" cy="41148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4242816" y="2926080"/>
            <a:ext cx="3429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Pension (NPS)</a:t>
            </a:r>
            <a:endParaRPr lang="en-US" sz="1900" dirty="0"/>
          </a:p>
        </p:txBody>
      </p:sp>
      <p:sp>
        <p:nvSpPr>
          <p:cNvPr id="20" name="Text 16"/>
          <p:cNvSpPr/>
          <p:nvPr/>
        </p:nvSpPr>
        <p:spPr>
          <a:xfrm>
            <a:off x="4471416" y="3364992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income for your old age.</a:t>
            </a:r>
            <a:endParaRPr lang="en-US" sz="1250" dirty="0"/>
          </a:p>
        </p:txBody>
      </p:sp>
      <p:sp>
        <p:nvSpPr>
          <p:cNvPr id="21" name="Shape 17"/>
          <p:cNvSpPr/>
          <p:nvPr/>
        </p:nvSpPr>
        <p:spPr>
          <a:xfrm>
            <a:off x="4562856" y="4041648"/>
            <a:ext cx="128016" cy="128016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4809744" y="393192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by PFRDA</a:t>
            </a:r>
            <a:endParaRPr lang="en-US" sz="1250" dirty="0"/>
          </a:p>
        </p:txBody>
      </p:sp>
      <p:sp>
        <p:nvSpPr>
          <p:cNvPr id="23" name="Shape 19"/>
          <p:cNvSpPr/>
          <p:nvPr/>
        </p:nvSpPr>
        <p:spPr>
          <a:xfrm>
            <a:off x="4562856" y="4544568"/>
            <a:ext cx="128016" cy="128016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4809744" y="443484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from Rs 500/month</a:t>
            </a:r>
            <a:endParaRPr lang="en-US" sz="1250" dirty="0"/>
          </a:p>
        </p:txBody>
      </p:sp>
      <p:sp>
        <p:nvSpPr>
          <p:cNvPr id="25" name="Shape 21"/>
          <p:cNvSpPr/>
          <p:nvPr/>
        </p:nvSpPr>
        <p:spPr>
          <a:xfrm>
            <a:off x="4562856" y="5047488"/>
            <a:ext cx="128016" cy="128016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" name="Text 22"/>
          <p:cNvSpPr/>
          <p:nvPr/>
        </p:nvSpPr>
        <p:spPr>
          <a:xfrm>
            <a:off x="4809744" y="493776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Grows quietly for years</a:t>
            </a:r>
            <a:endParaRPr lang="en-US" sz="1250" dirty="0"/>
          </a:p>
        </p:txBody>
      </p:sp>
      <p:sp>
        <p:nvSpPr>
          <p:cNvPr id="27" name="Shape 23"/>
          <p:cNvSpPr/>
          <p:nvPr/>
        </p:nvSpPr>
        <p:spPr>
          <a:xfrm>
            <a:off x="7936992" y="1737360"/>
            <a:ext cx="3429000" cy="429768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Shape 24"/>
          <p:cNvSpPr/>
          <p:nvPr/>
        </p:nvSpPr>
        <p:spPr>
          <a:xfrm>
            <a:off x="9235440" y="2011680"/>
            <a:ext cx="822960" cy="82296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1180" y="2217420"/>
            <a:ext cx="411480" cy="411480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7936992" y="2926080"/>
            <a:ext cx="3429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Mutual Funds / SIP</a:t>
            </a:r>
            <a:endParaRPr lang="en-US" sz="1900" dirty="0"/>
          </a:p>
        </p:txBody>
      </p:sp>
      <p:sp>
        <p:nvSpPr>
          <p:cNvPr id="31" name="Text 26"/>
          <p:cNvSpPr/>
          <p:nvPr/>
        </p:nvSpPr>
        <p:spPr>
          <a:xfrm>
            <a:off x="8165592" y="3364992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wealth slowly over time.</a:t>
            </a:r>
            <a:endParaRPr lang="en-US" sz="1250" dirty="0"/>
          </a:p>
        </p:txBody>
      </p:sp>
      <p:sp>
        <p:nvSpPr>
          <p:cNvPr id="32" name="Shape 27"/>
          <p:cNvSpPr/>
          <p:nvPr/>
        </p:nvSpPr>
        <p:spPr>
          <a:xfrm>
            <a:off x="8257032" y="4041648"/>
            <a:ext cx="128016" cy="128016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3" name="Text 28"/>
          <p:cNvSpPr/>
          <p:nvPr/>
        </p:nvSpPr>
        <p:spPr>
          <a:xfrm>
            <a:off x="8503920" y="393192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from Rs 100/month</a:t>
            </a:r>
            <a:endParaRPr lang="en-US" sz="1250" dirty="0"/>
          </a:p>
        </p:txBody>
      </p:sp>
      <p:sp>
        <p:nvSpPr>
          <p:cNvPr id="34" name="Shape 29"/>
          <p:cNvSpPr/>
          <p:nvPr/>
        </p:nvSpPr>
        <p:spPr>
          <a:xfrm>
            <a:off x="8257032" y="4544568"/>
            <a:ext cx="128016" cy="128016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" name="Text 30"/>
          <p:cNvSpPr/>
          <p:nvPr/>
        </p:nvSpPr>
        <p:spPr>
          <a:xfrm>
            <a:off x="8503920" y="443484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SEBI-registered apps</a:t>
            </a:r>
            <a:endParaRPr lang="en-US" sz="1250" dirty="0"/>
          </a:p>
        </p:txBody>
      </p:sp>
      <p:sp>
        <p:nvSpPr>
          <p:cNvPr id="36" name="Shape 31"/>
          <p:cNvSpPr/>
          <p:nvPr/>
        </p:nvSpPr>
        <p:spPr>
          <a:xfrm>
            <a:off x="8257032" y="5047488"/>
            <a:ext cx="128016" cy="128016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7" name="Text 32"/>
          <p:cNvSpPr/>
          <p:nvPr/>
        </p:nvSpPr>
        <p:spPr>
          <a:xfrm>
            <a:off x="8503920" y="4937760"/>
            <a:ext cx="2697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amounts, big habit</a:t>
            </a:r>
            <a:endParaRPr lang="en-US" sz="1250" dirty="0"/>
          </a:p>
        </p:txBody>
      </p:sp>
      <p:sp>
        <p:nvSpPr>
          <p:cNvPr id="38" name="Text 33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9" name="Text 34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E7C7B"/>
                </a:solidFill>
                <a:latin typeface="Calibri"/>
              </a:rPr>
              <a:t>GROWING YOUR MONEY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6294D"/>
                </a:solidFill>
                <a:latin typeface="Cambria"/>
              </a:rPr>
              <a:t>Where your money can grow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472"/>
                </a:solidFill>
                <a:latin typeface="Calibri"/>
              </a:rPr>
              <a:t>Different places to keep and grow your money. Usually, the higher the possible return, the higher the risk.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2093976" cy="2880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207007" y="2011680"/>
            <a:ext cx="777240" cy="777240"/>
          </a:xfrm>
          <a:prstGeom prst="ellipse">
            <a:avLst/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FaPiggyBa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317" y="2205990"/>
            <a:ext cx="388620" cy="3886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1792" y="2907792"/>
            <a:ext cx="1947672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sz="1350" b="1" i="0">
                <a:solidFill>
                  <a:srgbClr val="16294D"/>
                </a:solidFill>
                <a:latin typeface="Calibri"/>
              </a:rPr>
              <a:t>Bank FD &amp;
Small Savings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1911095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>
                <a:solidFill>
                  <a:srgbClr val="32406A"/>
                </a:solidFill>
                <a:latin typeface="Calibri"/>
              </a:rPr>
              <a:t>Fixed, safe returns.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5528" y="4206240"/>
            <a:ext cx="1600200" cy="329184"/>
          </a:xfrm>
          <a:prstGeom prst="roundRect">
            <a:avLst>
              <a:gd name="adj" fmla="val 50000"/>
            </a:avLst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5528" y="4206240"/>
            <a:ext cx="160020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Very low risk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98064" y="1783080"/>
            <a:ext cx="2093976" cy="2880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3456432" y="2011680"/>
            <a:ext cx="777240" cy="777240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FaLandm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742" y="2205990"/>
            <a:ext cx="388620" cy="3886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871216" y="2907792"/>
            <a:ext cx="1947672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sz="1350" b="1" i="0">
                <a:solidFill>
                  <a:srgbClr val="16294D"/>
                </a:solidFill>
                <a:latin typeface="Calibri"/>
              </a:rPr>
              <a:t>Government Bonds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9504" y="3520440"/>
            <a:ext cx="1911095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>
                <a:solidFill>
                  <a:srgbClr val="32406A"/>
                </a:solidFill>
                <a:latin typeface="Calibri"/>
              </a:rPr>
              <a:t>Lend to the govt; steady interest.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044952" y="4206240"/>
            <a:ext cx="1600200" cy="329184"/>
          </a:xfrm>
          <a:prstGeom prst="roundRect">
            <a:avLst>
              <a:gd name="adj" fmla="val 50000"/>
            </a:avLst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044952" y="4206240"/>
            <a:ext cx="160020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Low risk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47488" y="1783080"/>
            <a:ext cx="2093976" cy="2880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5705855" y="2011680"/>
            <a:ext cx="777240" cy="777240"/>
          </a:xfrm>
          <a:prstGeom prst="ellipse">
            <a:avLst/>
          </a:prstGeom>
          <a:solidFill>
            <a:srgbClr val="C77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FaCoin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0166" y="2205990"/>
            <a:ext cx="388620" cy="38862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120640" y="2907792"/>
            <a:ext cx="1947672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sz="1350" b="1" i="0">
                <a:solidFill>
                  <a:srgbClr val="16294D"/>
                </a:solidFill>
                <a:latin typeface="Calibri"/>
              </a:rPr>
              <a:t>Gold (digital)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38927" y="3520440"/>
            <a:ext cx="1911095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>
                <a:solidFill>
                  <a:srgbClr val="32406A"/>
                </a:solidFill>
                <a:latin typeface="Calibri"/>
              </a:rPr>
              <a:t>Digital gold, ETFs, gold bonds.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294375" y="4206240"/>
            <a:ext cx="1600200" cy="329184"/>
          </a:xfrm>
          <a:prstGeom prst="roundRect">
            <a:avLst>
              <a:gd name="adj" fmla="val 50000"/>
            </a:avLst>
          </a:prstGeom>
          <a:solidFill>
            <a:srgbClr val="C77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294375" y="4206240"/>
            <a:ext cx="160020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Low–medium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296912" y="1783080"/>
            <a:ext cx="2093976" cy="2880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7955280" y="2011680"/>
            <a:ext cx="777240" cy="777240"/>
          </a:xfrm>
          <a:prstGeom prst="ellipse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FaChartLin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9590" y="2205990"/>
            <a:ext cx="388620" cy="38862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370064" y="2907792"/>
            <a:ext cx="1947672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sz="1350" b="1" i="0">
                <a:solidFill>
                  <a:srgbClr val="16294D"/>
                </a:solidFill>
                <a:latin typeface="Calibri"/>
              </a:rPr>
              <a:t>Mutual Funds / SIP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88352" y="3520440"/>
            <a:ext cx="1911095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>
                <a:solidFill>
                  <a:srgbClr val="32406A"/>
                </a:solidFill>
                <a:latin typeface="Calibri"/>
              </a:rPr>
              <a:t>A managed basket of investments.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543800" y="4206240"/>
            <a:ext cx="1600200" cy="329184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543800" y="4206240"/>
            <a:ext cx="160020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Medium risk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546336" y="1783080"/>
            <a:ext cx="2093976" cy="2880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0204704" y="2011680"/>
            <a:ext cx="777240" cy="777240"/>
          </a:xfrm>
          <a:prstGeom prst="ellipse">
            <a:avLst/>
          </a:prstGeom>
          <a:solidFill>
            <a:srgbClr val="D143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Picture 34" descr="FaBuild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9014" y="2205990"/>
            <a:ext cx="388620" cy="38862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9619488" y="2907792"/>
            <a:ext cx="1947672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sz="1350" b="1" i="0">
                <a:solidFill>
                  <a:srgbClr val="16294D"/>
                </a:solidFill>
                <a:latin typeface="Calibri"/>
              </a:rPr>
              <a:t>Shares / Equity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37776" y="3520440"/>
            <a:ext cx="1911095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>
                <a:solidFill>
                  <a:srgbClr val="32406A"/>
                </a:solidFill>
                <a:latin typeface="Calibri"/>
              </a:rPr>
              <a:t>Own a small part of a company.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793224" y="4206240"/>
            <a:ext cx="1600200" cy="329184"/>
          </a:xfrm>
          <a:prstGeom prst="roundRect">
            <a:avLst>
              <a:gd name="adj" fmla="val 50000"/>
            </a:avLst>
          </a:prstGeom>
          <a:solidFill>
            <a:srgbClr val="D143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9793224" y="4206240"/>
            <a:ext cx="160020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Higher risk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48640" y="4892040"/>
            <a:ext cx="11091672" cy="18288"/>
          </a:xfrm>
          <a:prstGeom prst="roundRect">
            <a:avLst/>
          </a:prstGeom>
          <a:solidFill>
            <a:srgbClr val="D8E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48640" y="498348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2E8B57"/>
                </a:solidFill>
                <a:latin typeface="Calibri"/>
              </a:rPr>
              <a:t>◀ Lower risk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982712" y="498348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D14343"/>
                </a:solidFill>
                <a:latin typeface="Calibri"/>
              </a:rPr>
              <a:t>Higher risk &amp; return ▶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48640" y="5349240"/>
            <a:ext cx="11091672" cy="822960"/>
          </a:xfrm>
          <a:prstGeom prst="roundRect">
            <a:avLst>
              <a:gd name="adj" fmla="val 10000"/>
            </a:avLst>
          </a:prstGeom>
          <a:solidFill>
            <a:srgbClr val="16294D"/>
          </a:solidFill>
          <a:ln>
            <a:noFill/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868680" y="5577840"/>
            <a:ext cx="566928" cy="566928"/>
          </a:xfrm>
          <a:prstGeom prst="ellipse">
            <a:avLst/>
          </a:prstGeom>
          <a:solidFill>
            <a:srgbClr val="F2A4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5" name="Picture 44" descr="FaLightbul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412" y="5719572"/>
            <a:ext cx="283464" cy="283464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645920" y="5349240"/>
            <a:ext cx="97840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</a:pPr>
            <a:r>
              <a:rPr sz="1400" b="1" i="0">
                <a:solidFill>
                  <a:srgbClr val="F2A413"/>
                </a:solidFill>
                <a:latin typeface="Calibri"/>
              </a:rPr>
              <a:t>Rule of thumb:  </a:t>
            </a:r>
            <a:r>
              <a:rPr sz="1400" b="0" i="0">
                <a:solidFill>
                  <a:srgbClr val="DCE4F2"/>
                </a:solidFill>
                <a:latin typeface="Calibri"/>
              </a:rPr>
              <a:t>never invest in something you don’t understand. "Guaranteed" high returns are always a scam — and only use SEBI-registered apps.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NCFE  ·  National Centre for Financial Education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Cyber-Fraud Helpline  </a:t>
            </a:r>
            <a:r>
              <a:rPr sz="950" b="1" i="0">
                <a:solidFill>
                  <a:srgbClr val="D14343"/>
                </a:solidFill>
                <a:latin typeface="Calibri"/>
              </a:rPr>
              <a:t>1930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E7C7B"/>
                </a:solidFill>
                <a:latin typeface="Calibri"/>
              </a:rPr>
              <a:t>GROWING YOUR MONEY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6294D"/>
                </a:solidFill>
                <a:latin typeface="Cambria"/>
              </a:rPr>
              <a:t>How to start investing — digitally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472"/>
                </a:solidFill>
                <a:latin typeface="Calibri"/>
              </a:rPr>
              <a:t>You can open accounts and invest from home, in a few simple steps — no broker visit needed.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2606040" cy="27889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31520" y="1965960"/>
            <a:ext cx="566928" cy="566928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965960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Oval 7"/>
          <p:cNvSpPr/>
          <p:nvPr/>
        </p:nvSpPr>
        <p:spPr>
          <a:xfrm>
            <a:off x="2286000" y="2011680"/>
            <a:ext cx="566928" cy="566928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FaIdC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732" y="2153412"/>
            <a:ext cx="283464" cy="2834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1520" y="2743200"/>
            <a:ext cx="22402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500" b="1" i="0">
                <a:solidFill>
                  <a:srgbClr val="16294D"/>
                </a:solidFill>
                <a:latin typeface="Calibri"/>
              </a:rPr>
              <a:t>Finish KYC online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310128"/>
            <a:ext cx="224028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Use your Aadhaar + PAN. Do a quick video KYC from home.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64992" y="1783080"/>
            <a:ext cx="2606040" cy="27889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3547872" y="1965960"/>
            <a:ext cx="566928" cy="566928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47872" y="1965960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5102352" y="2011680"/>
            <a:ext cx="566928" cy="566928"/>
          </a:xfrm>
          <a:prstGeom prst="ellipse">
            <a:avLst/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FaMobileAl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4084" y="2153412"/>
            <a:ext cx="283464" cy="28346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547872" y="2743200"/>
            <a:ext cx="22402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500" b="1" i="0">
                <a:solidFill>
                  <a:srgbClr val="16294D"/>
                </a:solidFill>
                <a:latin typeface="Calibri"/>
              </a:rPr>
              <a:t>Open the right account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6160" y="3310128"/>
            <a:ext cx="224028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A Demat &amp; trading account for shares, or a mutual-fund account — via a SEBI-registered app.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81344" y="1783080"/>
            <a:ext cx="2606040" cy="27889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364224" y="1965960"/>
            <a:ext cx="566928" cy="566928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64224" y="1965960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22" name="Oval 21"/>
          <p:cNvSpPr/>
          <p:nvPr/>
        </p:nvSpPr>
        <p:spPr>
          <a:xfrm>
            <a:off x="7918704" y="2011680"/>
            <a:ext cx="566928" cy="566928"/>
          </a:xfrm>
          <a:prstGeom prst="ellipse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FaSyncAl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0436" y="2153412"/>
            <a:ext cx="283464" cy="2834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364224" y="2743200"/>
            <a:ext cx="22402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500" b="1" i="0">
                <a:solidFill>
                  <a:srgbClr val="16294D"/>
                </a:solidFill>
                <a:latin typeface="Calibri"/>
              </a:rPr>
              <a:t>Start a small SIP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82512" y="3310128"/>
            <a:ext cx="224028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Invest a fixed amount monthly, from Rs 100. Set it to run automatically.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97696" y="1783080"/>
            <a:ext cx="2606040" cy="27889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9180576" y="1965960"/>
            <a:ext cx="566928" cy="566928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180576" y="1965960"/>
            <a:ext cx="566928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9" name="Oval 28"/>
          <p:cNvSpPr/>
          <p:nvPr/>
        </p:nvSpPr>
        <p:spPr>
          <a:xfrm>
            <a:off x="10735056" y="2011680"/>
            <a:ext cx="566928" cy="566928"/>
          </a:xfrm>
          <a:prstGeom prst="ellipse">
            <a:avLst/>
          </a:prstGeom>
          <a:solidFill>
            <a:srgbClr val="C77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FaLandmar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76788" y="2153412"/>
            <a:ext cx="283464" cy="28346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80576" y="2743200"/>
            <a:ext cx="22402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500" b="1" i="0">
                <a:solidFill>
                  <a:srgbClr val="16294D"/>
                </a:solidFill>
                <a:latin typeface="Calibri"/>
              </a:rPr>
              <a:t>Govt &amp; gold bonds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98864" y="3310128"/>
            <a:ext cx="224028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Buy them free on RBI’s Retail Direct portal: rbiretaildirect.org.in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" y="4892040"/>
            <a:ext cx="11091672" cy="1143000"/>
          </a:xfrm>
          <a:prstGeom prst="roundRect">
            <a:avLst>
              <a:gd name="adj" fmla="val 10000"/>
            </a:avLst>
          </a:prstGeom>
          <a:solidFill>
            <a:srgbClr val="16294D"/>
          </a:solidFill>
          <a:ln>
            <a:noFill/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914400" y="5193792"/>
            <a:ext cx="566928" cy="566928"/>
          </a:xfrm>
          <a:prstGeom prst="ellipse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Picture 34" descr="FaUserShiel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132" y="5335524"/>
            <a:ext cx="283464" cy="283464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691640" y="4892040"/>
            <a:ext cx="9738360" cy="1143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1" i="0">
                <a:solidFill>
                  <a:srgbClr val="F2A413"/>
                </a:solidFill>
                <a:latin typeface="Calibri"/>
              </a:rPr>
              <a:t>Safety first:  </a:t>
            </a:r>
            <a:r>
              <a:rPr sz="1450" b="0" i="0">
                <a:solidFill>
                  <a:srgbClr val="DCE4F2"/>
                </a:solidFill>
                <a:latin typeface="Calibri"/>
              </a:rPr>
              <a:t>use only SEBI-registered apps and platforms — you can verify them on the SEBI website. Never share your OTP or login, and never trust "guaranteed" returns.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NCFE  ·  National Centre for Financial Education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Cyber-Fraud Helpline  </a:t>
            </a:r>
            <a:r>
              <a:rPr sz="950" b="1" i="0">
                <a:solidFill>
                  <a:srgbClr val="D14343"/>
                </a:solidFill>
                <a:latin typeface="Calibri"/>
              </a:rPr>
              <a:t>1930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 SAFELY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Danger: fake loan apps &amp; easy credit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440680" cy="2788920"/>
          </a:xfrm>
          <a:prstGeom prst="roundRect">
            <a:avLst>
              <a:gd name="adj" fmla="val 3934"/>
            </a:avLst>
          </a:prstGeom>
          <a:solidFill>
            <a:srgbClr val="FBE9E9"/>
          </a:solidFill>
          <a:ln w="12700">
            <a:solidFill>
              <a:srgbClr val="D1434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37360"/>
            <a:ext cx="731520" cy="73152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92024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7556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D143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Predatory loan apps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868680" y="2514600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6" y="2605126"/>
            <a:ext cx="221285" cy="22128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89888" y="2459736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Promise "instant loan, zero documents".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868680" y="2935224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6" y="3025750"/>
            <a:ext cx="221285" cy="22128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89888" y="2880360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access to your Contacts, Photos &amp; SMS.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868680" y="3355848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6" y="3446374"/>
            <a:ext cx="221285" cy="22128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389888" y="3300984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 shocking interest — 100% or more.</a:t>
            </a:r>
            <a:endParaRPr lang="en-US" sz="1350" dirty="0"/>
          </a:p>
        </p:txBody>
      </p:sp>
      <p:sp>
        <p:nvSpPr>
          <p:cNvPr id="17" name="Shape 11"/>
          <p:cNvSpPr/>
          <p:nvPr/>
        </p:nvSpPr>
        <p:spPr>
          <a:xfrm>
            <a:off x="868680" y="3776472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6" y="3866998"/>
            <a:ext cx="221285" cy="221285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389888" y="3721608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Harass and threaten you and your family.</a:t>
            </a:r>
            <a:endParaRPr lang="en-US" sz="1350" dirty="0"/>
          </a:p>
        </p:txBody>
      </p:sp>
      <p:sp>
        <p:nvSpPr>
          <p:cNvPr id="20" name="Shape 13"/>
          <p:cNvSpPr/>
          <p:nvPr/>
        </p:nvSpPr>
        <p:spPr>
          <a:xfrm>
            <a:off x="6199632" y="1463040"/>
            <a:ext cx="5440680" cy="2788920"/>
          </a:xfrm>
          <a:prstGeom prst="roundRect">
            <a:avLst>
              <a:gd name="adj" fmla="val 3934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4"/>
          <p:cNvSpPr/>
          <p:nvPr/>
        </p:nvSpPr>
        <p:spPr>
          <a:xfrm>
            <a:off x="6473952" y="1737360"/>
            <a:ext cx="731520" cy="73152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6832" y="1920240"/>
            <a:ext cx="365760" cy="36576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7342632" y="1755648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C77F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"Buy Now, Pay Later"</a:t>
            </a:r>
            <a:endParaRPr lang="en-US" sz="1900" dirty="0"/>
          </a:p>
        </p:txBody>
      </p:sp>
      <p:sp>
        <p:nvSpPr>
          <p:cNvPr id="24" name="Text 16"/>
          <p:cNvSpPr/>
          <p:nvPr/>
        </p:nvSpPr>
        <p:spPr>
          <a:xfrm>
            <a:off x="6473952" y="251460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feels free — but it is a loan. If you miss a payment, it hurts your credit score and adds fees.</a:t>
            </a:r>
            <a:endParaRPr lang="en-US" sz="1400" dirty="0"/>
          </a:p>
        </p:txBody>
      </p:sp>
      <p:sp>
        <p:nvSpPr>
          <p:cNvPr id="25" name="Text 17"/>
          <p:cNvSpPr/>
          <p:nvPr/>
        </p:nvSpPr>
        <p:spPr>
          <a:xfrm>
            <a:off x="6473952" y="329184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b="1" i="1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yourself: if you cannot afford it today, can you really afford it next month?</a:t>
            </a:r>
            <a:endParaRPr lang="en-US" sz="1400" dirty="0"/>
          </a:p>
        </p:txBody>
      </p:sp>
      <p:sp>
        <p:nvSpPr>
          <p:cNvPr id="26" name="Shape 18"/>
          <p:cNvSpPr/>
          <p:nvPr/>
        </p:nvSpPr>
        <p:spPr>
          <a:xfrm>
            <a:off x="548640" y="4434840"/>
            <a:ext cx="11091672" cy="1600200"/>
          </a:xfrm>
          <a:prstGeom prst="roundRect">
            <a:avLst>
              <a:gd name="adj" fmla="val 6857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Shape 19"/>
          <p:cNvSpPr/>
          <p:nvPr/>
        </p:nvSpPr>
        <p:spPr>
          <a:xfrm>
            <a:off x="914400" y="4800600"/>
            <a:ext cx="914400" cy="9144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5029200"/>
            <a:ext cx="457200" cy="457200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2057400" y="461772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safe rule</a:t>
            </a:r>
            <a:endParaRPr lang="en-US" sz="2100" dirty="0"/>
          </a:p>
        </p:txBody>
      </p:sp>
      <p:sp>
        <p:nvSpPr>
          <p:cNvPr id="30" name="Text 21"/>
          <p:cNvSpPr/>
          <p:nvPr/>
        </p:nvSpPr>
        <p:spPr>
          <a:xfrm>
            <a:off x="2057400" y="5120640"/>
            <a:ext cx="93268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 only from banks, NBFCs and RBI-registered apps. </a:t>
            </a:r>
            <a:r>
              <a:rPr lang="en-US" sz="14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check any lender on the RBI website. If an app asks for your Contacts or Gallery to give a loan — delete it.</a:t>
            </a:r>
            <a:endParaRPr lang="en-US" sz="1450" dirty="0"/>
          </a:p>
        </p:txBody>
      </p:sp>
      <p:sp>
        <p:nvSpPr>
          <p:cNvPr id="31" name="Text 22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2" name="Text 23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· SORT IT OUT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Activity: needs or wants?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out each item — is it a NEED or a WANT? (Remember: a want for one person can be a need for another.)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40680" cy="685800"/>
          </a:xfrm>
          <a:prstGeom prst="roundRect">
            <a:avLst>
              <a:gd name="adj" fmla="val 160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777240" y="1810512"/>
            <a:ext cx="457200" cy="45720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1920240"/>
            <a:ext cx="237744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71600" y="1691640"/>
            <a:ext cx="4389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kern="0" spc="1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NEEDS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199632" y="1691640"/>
            <a:ext cx="5440680" cy="685800"/>
          </a:xfrm>
          <a:prstGeom prst="roundRect">
            <a:avLst>
              <a:gd name="adj" fmla="val 160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6428232" y="1810512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960" y="1920240"/>
            <a:ext cx="237744" cy="2377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22592" y="1691640"/>
            <a:ext cx="4389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kern="0" spc="1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WANTS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548640" y="2514600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0"/>
          <p:cNvSpPr/>
          <p:nvPr/>
        </p:nvSpPr>
        <p:spPr>
          <a:xfrm>
            <a:off x="749808" y="2688336"/>
            <a:ext cx="420624" cy="42062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48" y="2782976"/>
            <a:ext cx="231343" cy="23134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325880" y="2514600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ration &amp; groceries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548640" y="3392424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3"/>
          <p:cNvSpPr/>
          <p:nvPr/>
        </p:nvSpPr>
        <p:spPr>
          <a:xfrm>
            <a:off x="749808" y="3566160"/>
            <a:ext cx="420624" cy="42062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48" y="3660800"/>
            <a:ext cx="231343" cy="23134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325880" y="3392424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Children’s school fees</a:t>
            </a:r>
            <a:endParaRPr lang="en-US" sz="1400" dirty="0"/>
          </a:p>
        </p:txBody>
      </p:sp>
      <p:sp>
        <p:nvSpPr>
          <p:cNvPr id="21" name="Shape 15"/>
          <p:cNvSpPr/>
          <p:nvPr/>
        </p:nvSpPr>
        <p:spPr>
          <a:xfrm>
            <a:off x="548640" y="4270248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16"/>
          <p:cNvSpPr/>
          <p:nvPr/>
        </p:nvSpPr>
        <p:spPr>
          <a:xfrm>
            <a:off x="749808" y="4443984"/>
            <a:ext cx="420624" cy="42062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48" y="4538624"/>
            <a:ext cx="231343" cy="231343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325880" y="4270248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Medicines &amp; doctor visits</a:t>
            </a:r>
            <a:endParaRPr lang="en-US" sz="1400" dirty="0"/>
          </a:p>
        </p:txBody>
      </p:sp>
      <p:sp>
        <p:nvSpPr>
          <p:cNvPr id="25" name="Shape 18"/>
          <p:cNvSpPr/>
          <p:nvPr/>
        </p:nvSpPr>
        <p:spPr>
          <a:xfrm>
            <a:off x="548640" y="5148072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19"/>
          <p:cNvSpPr/>
          <p:nvPr/>
        </p:nvSpPr>
        <p:spPr>
          <a:xfrm>
            <a:off x="749808" y="5321808"/>
            <a:ext cx="420624" cy="42062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48" y="5416448"/>
            <a:ext cx="231343" cy="231343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325880" y="5148072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 and water bills</a:t>
            </a:r>
            <a:endParaRPr lang="en-US" sz="1400" dirty="0"/>
          </a:p>
        </p:txBody>
      </p:sp>
      <p:sp>
        <p:nvSpPr>
          <p:cNvPr id="29" name="Shape 21"/>
          <p:cNvSpPr/>
          <p:nvPr/>
        </p:nvSpPr>
        <p:spPr>
          <a:xfrm>
            <a:off x="6199632" y="2514600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2"/>
          <p:cNvSpPr/>
          <p:nvPr/>
        </p:nvSpPr>
        <p:spPr>
          <a:xfrm>
            <a:off x="6400800" y="2688336"/>
            <a:ext cx="420624" cy="42062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750" y="2789286"/>
            <a:ext cx="218724" cy="218724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6976872" y="2514600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latest smartphone model</a:t>
            </a:r>
            <a:endParaRPr lang="en-US" sz="1400" dirty="0"/>
          </a:p>
        </p:txBody>
      </p:sp>
      <p:sp>
        <p:nvSpPr>
          <p:cNvPr id="33" name="Shape 24"/>
          <p:cNvSpPr/>
          <p:nvPr/>
        </p:nvSpPr>
        <p:spPr>
          <a:xfrm>
            <a:off x="6199632" y="3392424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Shape 25"/>
          <p:cNvSpPr/>
          <p:nvPr/>
        </p:nvSpPr>
        <p:spPr>
          <a:xfrm>
            <a:off x="6400800" y="3566160"/>
            <a:ext cx="420624" cy="42062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5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750" y="3667110"/>
            <a:ext cx="218724" cy="218724"/>
          </a:xfrm>
          <a:prstGeom prst="rect">
            <a:avLst/>
          </a:prstGeom>
        </p:spPr>
      </p:pic>
      <p:sp>
        <p:nvSpPr>
          <p:cNvPr id="36" name="Text 26"/>
          <p:cNvSpPr/>
          <p:nvPr/>
        </p:nvSpPr>
        <p:spPr>
          <a:xfrm>
            <a:off x="6976872" y="3392424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Eating out every weekend</a:t>
            </a:r>
            <a:endParaRPr lang="en-US" sz="1400" dirty="0"/>
          </a:p>
        </p:txBody>
      </p:sp>
      <p:sp>
        <p:nvSpPr>
          <p:cNvPr id="37" name="Shape 27"/>
          <p:cNvSpPr/>
          <p:nvPr/>
        </p:nvSpPr>
        <p:spPr>
          <a:xfrm>
            <a:off x="6199632" y="4270248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28"/>
          <p:cNvSpPr/>
          <p:nvPr/>
        </p:nvSpPr>
        <p:spPr>
          <a:xfrm>
            <a:off x="6400800" y="4443984"/>
            <a:ext cx="420624" cy="42062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9" name="Image 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750" y="4544934"/>
            <a:ext cx="218724" cy="218724"/>
          </a:xfrm>
          <a:prstGeom prst="rect">
            <a:avLst/>
          </a:prstGeom>
        </p:spPr>
      </p:pic>
      <p:sp>
        <p:nvSpPr>
          <p:cNvPr id="40" name="Text 29"/>
          <p:cNvSpPr/>
          <p:nvPr/>
        </p:nvSpPr>
        <p:spPr>
          <a:xfrm>
            <a:off x="6976872" y="4270248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Festival shopping on credit</a:t>
            </a:r>
            <a:endParaRPr lang="en-US" sz="1400" dirty="0"/>
          </a:p>
        </p:txBody>
      </p:sp>
      <p:sp>
        <p:nvSpPr>
          <p:cNvPr id="41" name="Shape 30"/>
          <p:cNvSpPr/>
          <p:nvPr/>
        </p:nvSpPr>
        <p:spPr>
          <a:xfrm>
            <a:off x="6199632" y="5148072"/>
            <a:ext cx="5440680" cy="777240"/>
          </a:xfrm>
          <a:prstGeom prst="roundRect">
            <a:avLst>
              <a:gd name="adj" fmla="val 14118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Shape 31"/>
          <p:cNvSpPr/>
          <p:nvPr/>
        </p:nvSpPr>
        <p:spPr>
          <a:xfrm>
            <a:off x="6400800" y="5321808"/>
            <a:ext cx="420624" cy="42062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3" name="Image 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750" y="5422758"/>
            <a:ext cx="218724" cy="218724"/>
          </a:xfrm>
          <a:prstGeom prst="rect">
            <a:avLst/>
          </a:prstGeom>
        </p:spPr>
      </p:pic>
      <p:sp>
        <p:nvSpPr>
          <p:cNvPr id="44" name="Text 32"/>
          <p:cNvSpPr/>
          <p:nvPr/>
        </p:nvSpPr>
        <p:spPr>
          <a:xfrm>
            <a:off x="6976872" y="5148072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costlier brand for status</a:t>
            </a:r>
            <a:endParaRPr lang="en-US" sz="1400" dirty="0"/>
          </a:p>
        </p:txBody>
      </p:sp>
      <p:sp>
        <p:nvSpPr>
          <p:cNvPr id="45" name="Text 33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46" name="Text 34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5280" y="182880"/>
            <a:ext cx="4023360" cy="6492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8000" b="1" dirty="0">
                <a:solidFill>
                  <a:srgbClr val="223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8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1371600" cy="13716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17602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FIVE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3401568"/>
            <a:ext cx="74066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Government Schemes</a:t>
            </a:r>
            <a:endParaRPr lang="en-US" sz="44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Made for You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41248" y="507492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support for saving, insurance, pension and business — often free or nearly free.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SUPPORT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Savings &amp; business schemes for everyone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777240" y="1874520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05740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837944"/>
            <a:ext cx="2240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 Dhan (PMJDY)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04672" y="2679192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Zero-balance account, free accident cover, and overdraft up to Rs 10,000.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242816" y="160020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4471416" y="1874520"/>
            <a:ext cx="731520" cy="73152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296" y="205740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40096" y="1837944"/>
            <a:ext cx="2240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Sukanya Samriddhi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498848" y="2679192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high-interest savings scheme for a girl child below 10 years.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7936992" y="160020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8165592" y="1874520"/>
            <a:ext cx="731520" cy="73152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8472" y="2057400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034272" y="1837944"/>
            <a:ext cx="2240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PPF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193024" y="2679192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15-year savings plan with tax-free returns — very safe.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548640" y="361188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777240" y="3886200"/>
            <a:ext cx="731520" cy="73152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" y="4069080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45920" y="3849624"/>
            <a:ext cx="2240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Citizen Savings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804672" y="4690872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those 60 and above — steady payouts every three months.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4242816" y="361188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19"/>
          <p:cNvSpPr/>
          <p:nvPr/>
        </p:nvSpPr>
        <p:spPr>
          <a:xfrm>
            <a:off x="4471416" y="3886200"/>
            <a:ext cx="731520" cy="73152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4296" y="4069080"/>
            <a:ext cx="365760" cy="36576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340096" y="3849624"/>
            <a:ext cx="2240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MUDRA</a:t>
            </a:r>
            <a:endParaRPr lang="en-US" sz="1500" dirty="0"/>
          </a:p>
        </p:txBody>
      </p:sp>
      <p:sp>
        <p:nvSpPr>
          <p:cNvPr id="28" name="Text 21"/>
          <p:cNvSpPr/>
          <p:nvPr/>
        </p:nvSpPr>
        <p:spPr>
          <a:xfrm>
            <a:off x="4498848" y="4690872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Collateral-free business loans up to Rs 10 lakh.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7936992" y="3611880"/>
            <a:ext cx="3429000" cy="1828800"/>
          </a:xfrm>
          <a:prstGeom prst="roundRect">
            <a:avLst>
              <a:gd name="adj" fmla="val 60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Shape 23"/>
          <p:cNvSpPr/>
          <p:nvPr/>
        </p:nvSpPr>
        <p:spPr>
          <a:xfrm>
            <a:off x="8183880" y="3886200"/>
            <a:ext cx="731520" cy="73152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66760" y="4069080"/>
            <a:ext cx="365760" cy="36576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052560" y="3886200"/>
            <a:ext cx="2240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apply</a:t>
            </a:r>
            <a:endParaRPr lang="en-US" sz="1600" dirty="0"/>
          </a:p>
        </p:txBody>
      </p:sp>
      <p:sp>
        <p:nvSpPr>
          <p:cNvPr id="33" name="Text 25"/>
          <p:cNvSpPr/>
          <p:nvPr/>
        </p:nvSpPr>
        <p:spPr>
          <a:xfrm>
            <a:off x="8183880" y="4526280"/>
            <a:ext cx="301752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2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through your bank’s app or net-banking — or in person at any bank, post office or Bank Mitra (CSP). Just carry your Aadhaar.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5" name="Text 27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SUPPORT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Insurance &amp; pension — protect your family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protection for tiny premiums — and you can enrol online too, through your bank’s app or net-banking.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1091672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731520" y="1828800"/>
            <a:ext cx="548640" cy="5486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965960"/>
            <a:ext cx="274320" cy="274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63040" y="1691640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Suraksha Bima (PMSBY)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5486400" y="1691640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Accident insurance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9098280" y="1892808"/>
            <a:ext cx="2423160" cy="420624"/>
          </a:xfrm>
          <a:prstGeom prst="roundRect">
            <a:avLst>
              <a:gd name="adj" fmla="val 50000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9098280" y="1892808"/>
            <a:ext cx="24231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5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Rs.20 </a:t>
            </a: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year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548640" y="2587752"/>
            <a:ext cx="11091672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731520" y="2724912"/>
            <a:ext cx="548640" cy="5486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2862072"/>
            <a:ext cx="274320" cy="2743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463040" y="2587752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Jeevan Jyoti (PMJJBY)</a:t>
            </a:r>
            <a:endParaRPr lang="en-US" sz="1550" dirty="0"/>
          </a:p>
        </p:txBody>
      </p:sp>
      <p:sp>
        <p:nvSpPr>
          <p:cNvPr id="16" name="Text 12"/>
          <p:cNvSpPr/>
          <p:nvPr/>
        </p:nvSpPr>
        <p:spPr>
          <a:xfrm>
            <a:off x="5486400" y="2587752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insurance cover</a:t>
            </a:r>
            <a:endParaRPr lang="en-US" sz="1350" dirty="0"/>
          </a:p>
        </p:txBody>
      </p:sp>
      <p:sp>
        <p:nvSpPr>
          <p:cNvPr id="17" name="Shape 13"/>
          <p:cNvSpPr/>
          <p:nvPr/>
        </p:nvSpPr>
        <p:spPr>
          <a:xfrm>
            <a:off x="9098280" y="2788920"/>
            <a:ext cx="2423160" cy="420624"/>
          </a:xfrm>
          <a:prstGeom prst="roundRect">
            <a:avLst>
              <a:gd name="adj" fmla="val 5000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9098280" y="2788920"/>
            <a:ext cx="24231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90000"/>
              </a:lnSpc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</a:t>
            </a:r>
            <a:r>
              <a:rPr lang="en-US" sz="105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Rs.436 </a:t>
            </a: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year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548640" y="3483864"/>
            <a:ext cx="11091672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731520" y="3621024"/>
            <a:ext cx="548640" cy="5486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758184"/>
            <a:ext cx="274320" cy="27432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463040" y="3483864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Atal Pension (APY)</a:t>
            </a:r>
            <a:endParaRPr lang="en-US" sz="1550" dirty="0"/>
          </a:p>
        </p:txBody>
      </p:sp>
      <p:sp>
        <p:nvSpPr>
          <p:cNvPr id="23" name="Text 18"/>
          <p:cNvSpPr/>
          <p:nvPr/>
        </p:nvSpPr>
        <p:spPr>
          <a:xfrm>
            <a:off x="5486400" y="3483864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Guaranteed pension in old age</a:t>
            </a:r>
            <a:endParaRPr lang="en-US" sz="1350" dirty="0"/>
          </a:p>
        </p:txBody>
      </p:sp>
      <p:sp>
        <p:nvSpPr>
          <p:cNvPr id="24" name="Shape 19"/>
          <p:cNvSpPr/>
          <p:nvPr/>
        </p:nvSpPr>
        <p:spPr>
          <a:xfrm>
            <a:off x="9098280" y="3685032"/>
            <a:ext cx="2423160" cy="420624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20"/>
          <p:cNvSpPr/>
          <p:nvPr/>
        </p:nvSpPr>
        <p:spPr>
          <a:xfrm>
            <a:off x="9098280" y="3685032"/>
            <a:ext cx="24231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monthly contribution</a:t>
            </a:r>
            <a:endParaRPr lang="en-US" sz="1050" dirty="0"/>
          </a:p>
        </p:txBody>
      </p:sp>
      <p:sp>
        <p:nvSpPr>
          <p:cNvPr id="26" name="Shape 21"/>
          <p:cNvSpPr/>
          <p:nvPr/>
        </p:nvSpPr>
        <p:spPr>
          <a:xfrm>
            <a:off x="548640" y="4379976"/>
            <a:ext cx="11091672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Shape 22"/>
          <p:cNvSpPr/>
          <p:nvPr/>
        </p:nvSpPr>
        <p:spPr>
          <a:xfrm>
            <a:off x="731520" y="4517136"/>
            <a:ext cx="548640" cy="5486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4654296"/>
            <a:ext cx="274320" cy="27432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1463040" y="4379976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Fasal Bima (PMFBY)</a:t>
            </a:r>
            <a:endParaRPr lang="en-US" sz="1550" dirty="0"/>
          </a:p>
        </p:txBody>
      </p:sp>
      <p:sp>
        <p:nvSpPr>
          <p:cNvPr id="30" name="Text 24"/>
          <p:cNvSpPr/>
          <p:nvPr/>
        </p:nvSpPr>
        <p:spPr>
          <a:xfrm>
            <a:off x="5486400" y="4379976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Crop insurance for farmers</a:t>
            </a:r>
            <a:endParaRPr lang="en-US" sz="1350" dirty="0"/>
          </a:p>
        </p:txBody>
      </p:sp>
      <p:sp>
        <p:nvSpPr>
          <p:cNvPr id="31" name="Shape 25"/>
          <p:cNvSpPr/>
          <p:nvPr/>
        </p:nvSpPr>
        <p:spPr>
          <a:xfrm>
            <a:off x="9098280" y="4581144"/>
            <a:ext cx="2423160" cy="420624"/>
          </a:xfrm>
          <a:prstGeom prst="roundRect">
            <a:avLst>
              <a:gd name="adj" fmla="val 50000"/>
            </a:avLst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" name="Text 26"/>
          <p:cNvSpPr/>
          <p:nvPr/>
        </p:nvSpPr>
        <p:spPr>
          <a:xfrm>
            <a:off x="9098280" y="4581144"/>
            <a:ext cx="24231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Protects against crop loss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548640" y="5276088"/>
            <a:ext cx="11091672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Shape 28"/>
          <p:cNvSpPr/>
          <p:nvPr/>
        </p:nvSpPr>
        <p:spPr>
          <a:xfrm>
            <a:off x="731520" y="5413248"/>
            <a:ext cx="548640" cy="5486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" y="5550408"/>
            <a:ext cx="274320" cy="274320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1463040" y="5276088"/>
            <a:ext cx="3931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Ayushman Bharat (PM-JAY)</a:t>
            </a:r>
            <a:endParaRPr lang="en-US" sz="1550" dirty="0"/>
          </a:p>
        </p:txBody>
      </p:sp>
      <p:sp>
        <p:nvSpPr>
          <p:cNvPr id="37" name="Text 30"/>
          <p:cNvSpPr/>
          <p:nvPr/>
        </p:nvSpPr>
        <p:spPr>
          <a:xfrm>
            <a:off x="5486400" y="5276088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hospital treatment</a:t>
            </a:r>
            <a:endParaRPr lang="en-US" sz="1350" dirty="0"/>
          </a:p>
        </p:txBody>
      </p:sp>
      <p:sp>
        <p:nvSpPr>
          <p:cNvPr id="38" name="Shape 31"/>
          <p:cNvSpPr/>
          <p:nvPr/>
        </p:nvSpPr>
        <p:spPr>
          <a:xfrm>
            <a:off x="9098280" y="5477256"/>
            <a:ext cx="2423160" cy="420624"/>
          </a:xfrm>
          <a:prstGeom prst="roundRect">
            <a:avLst>
              <a:gd name="adj" fmla="val 50000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9" name="Text 32"/>
          <p:cNvSpPr/>
          <p:nvPr/>
        </p:nvSpPr>
        <p:spPr>
          <a:xfrm>
            <a:off x="9098280" y="5477256"/>
            <a:ext cx="242316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Rs 5 lakh per family/year</a:t>
            </a:r>
            <a:endParaRPr lang="en-US" sz="1050" dirty="0"/>
          </a:p>
        </p:txBody>
      </p:sp>
      <p:sp>
        <p:nvSpPr>
          <p:cNvPr id="40" name="Text 33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41" name="Text 34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5280" y="182880"/>
            <a:ext cx="4023360" cy="6492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8000" b="1" dirty="0">
                <a:solidFill>
                  <a:srgbClr val="223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8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1371600" cy="13716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17602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SIX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3401568"/>
            <a:ext cx="74066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Stay Safe:</a:t>
            </a:r>
            <a:endParaRPr lang="en-US" sz="44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Beware. Verify. Protect.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41248" y="507492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fraud works, how to spot it early, and exactly what to do if it happens.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FIRST DEFENCE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absolute rules of OTP &amp; passwords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440680" cy="4572000"/>
          </a:xfrm>
          <a:prstGeom prst="roundRect">
            <a:avLst>
              <a:gd name="adj" fmla="val 24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83080"/>
            <a:ext cx="822960" cy="82296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198882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182880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OTP rule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822960" y="2743200"/>
            <a:ext cx="4892040" cy="960120"/>
          </a:xfrm>
          <a:prstGeom prst="roundRect">
            <a:avLst>
              <a:gd name="adj" fmla="val 11429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1005840" y="2743200"/>
            <a:ext cx="45262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share your OTP with anyone — for any reason.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22960" y="3840480"/>
            <a:ext cx="48920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real bank, RBI, NPCI or government office will EVER ask for your OTP, PIN or password.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822960" y="4754880"/>
            <a:ext cx="4892040" cy="914400"/>
          </a:xfrm>
          <a:prstGeom prst="roundRect">
            <a:avLst>
              <a:gd name="adj" fmla="val 12000"/>
            </a:avLst>
          </a:prstGeom>
          <a:solidFill>
            <a:srgbClr val="1E356B"/>
          </a:solidFill>
          <a:ln w="12700">
            <a:solidFill>
              <a:srgbClr val="F2A4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1005840" y="4974336"/>
            <a:ext cx="475488" cy="475488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712" y="5093208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600200" y="4754880"/>
            <a:ext cx="3977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someone asks, hang up and dial </a:t>
            </a:r>
            <a:r>
              <a:rPr lang="en-US" sz="145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r>
              <a:rPr lang="en-US" sz="14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50" dirty="0"/>
          </a:p>
        </p:txBody>
      </p:sp>
      <p:sp>
        <p:nvSpPr>
          <p:cNvPr id="15" name="Shape 11"/>
          <p:cNvSpPr/>
          <p:nvPr/>
        </p:nvSpPr>
        <p:spPr>
          <a:xfrm>
            <a:off x="6199632" y="1463040"/>
            <a:ext cx="5440680" cy="4572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6473952" y="1783080"/>
            <a:ext cx="822960" cy="82296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9692" y="1988820"/>
            <a:ext cx="411480" cy="4114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434072" y="182880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Strong passwords</a:t>
            </a:r>
            <a:endParaRPr lang="en-US" sz="2400" dirty="0"/>
          </a:p>
        </p:txBody>
      </p:sp>
      <p:sp>
        <p:nvSpPr>
          <p:cNvPr id="19" name="Shape 14"/>
          <p:cNvSpPr/>
          <p:nvPr/>
        </p:nvSpPr>
        <p:spPr>
          <a:xfrm>
            <a:off x="6473952" y="2834640"/>
            <a:ext cx="512064" cy="512064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9166" y="2949854"/>
            <a:ext cx="281635" cy="28163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132320" y="2761488"/>
            <a:ext cx="4251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it long  </a:t>
            </a: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12 or more characters — mix letters, numbers and symbols.</a:t>
            </a:r>
            <a:endParaRPr lang="en-US" sz="1300" dirty="0"/>
          </a:p>
        </p:txBody>
      </p:sp>
      <p:sp>
        <p:nvSpPr>
          <p:cNvPr id="22" name="Shape 16"/>
          <p:cNvSpPr/>
          <p:nvPr/>
        </p:nvSpPr>
        <p:spPr>
          <a:xfrm>
            <a:off x="6473952" y="3611880"/>
            <a:ext cx="512064" cy="512064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9166" y="3727094"/>
            <a:ext cx="281635" cy="281635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132320" y="3538728"/>
            <a:ext cx="4251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the obvious  </a:t>
            </a: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"1234", no your name, no your birth date.</a:t>
            </a:r>
            <a:endParaRPr lang="en-US" sz="1300" dirty="0"/>
          </a:p>
        </p:txBody>
      </p:sp>
      <p:sp>
        <p:nvSpPr>
          <p:cNvPr id="25" name="Shape 18"/>
          <p:cNvSpPr/>
          <p:nvPr/>
        </p:nvSpPr>
        <p:spPr>
          <a:xfrm>
            <a:off x="6473952" y="4389120"/>
            <a:ext cx="512064" cy="512064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9166" y="4504334"/>
            <a:ext cx="281635" cy="281635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7132320" y="4315968"/>
            <a:ext cx="4251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save in browser  </a:t>
            </a: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save banking passwords in your web browser.</a:t>
            </a:r>
            <a:endParaRPr lang="en-US" sz="1300" dirty="0"/>
          </a:p>
        </p:txBody>
      </p:sp>
      <p:sp>
        <p:nvSpPr>
          <p:cNvPr id="28" name="Shape 20"/>
          <p:cNvSpPr/>
          <p:nvPr/>
        </p:nvSpPr>
        <p:spPr>
          <a:xfrm>
            <a:off x="6473952" y="5166360"/>
            <a:ext cx="512064" cy="512064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9166" y="5281574"/>
            <a:ext cx="281635" cy="281635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7132320" y="5093208"/>
            <a:ext cx="4251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if worried  </a:t>
            </a:r>
            <a:r>
              <a:rPr lang="en-US" sz="13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fear someone saw it, change it at once.</a:t>
            </a:r>
            <a:endParaRPr lang="en-US" sz="1300" dirty="0"/>
          </a:p>
        </p:txBody>
      </p:sp>
      <p:sp>
        <p:nvSpPr>
          <p:cNvPr id="31" name="Text 22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2" name="Text 23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THE TRICKS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scams trick you: bait &amp; hook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scam dangles a "bait" to make you panic or feel greedy — then hooks you into acting fast.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55040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146304" cy="2011680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868680" y="2011680"/>
            <a:ext cx="685800" cy="68580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130" y="2183130"/>
            <a:ext cx="342900" cy="3429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737360" y="201168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KYC / block trap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868680" y="2834640"/>
            <a:ext cx="4937760" cy="685800"/>
          </a:xfrm>
          <a:prstGeom prst="roundRect">
            <a:avLst>
              <a:gd name="adj" fmla="val 13333"/>
            </a:avLst>
          </a:prstGeom>
          <a:solidFill>
            <a:srgbClr val="FBE9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051560" y="2834640"/>
            <a:ext cx="4617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A3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"Your account will be blocked! Update KYC now by clicking this link."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089904" y="1691640"/>
            <a:ext cx="555040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6089904" y="1691640"/>
            <a:ext cx="146304" cy="2011680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6409944" y="2011680"/>
            <a:ext cx="685800" cy="68580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394" y="2183130"/>
            <a:ext cx="342900" cy="3429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278624" y="201168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fake refund / prize</a:t>
            </a:r>
            <a:endParaRPr lang="en-US" sz="1650" dirty="0"/>
          </a:p>
        </p:txBody>
      </p:sp>
      <p:sp>
        <p:nvSpPr>
          <p:cNvPr id="17" name="Shape 13"/>
          <p:cNvSpPr/>
          <p:nvPr/>
        </p:nvSpPr>
        <p:spPr>
          <a:xfrm>
            <a:off x="6409944" y="2834640"/>
            <a:ext cx="4937760" cy="685800"/>
          </a:xfrm>
          <a:prstGeom prst="roundRect">
            <a:avLst>
              <a:gd name="adj" fmla="val 13333"/>
            </a:avLst>
          </a:prstGeom>
          <a:solidFill>
            <a:srgbClr val="FBE9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6592824" y="2834640"/>
            <a:ext cx="4617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A3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 won a prize / a refund is due. Share OTP to receive it."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548640" y="3886200"/>
            <a:ext cx="555040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548640" y="3886200"/>
            <a:ext cx="146304" cy="2011680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Shape 17"/>
          <p:cNvSpPr/>
          <p:nvPr/>
        </p:nvSpPr>
        <p:spPr>
          <a:xfrm>
            <a:off x="868680" y="4206240"/>
            <a:ext cx="685800" cy="68580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130" y="4377690"/>
            <a:ext cx="342900" cy="34290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737360" y="420624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fake collect request</a:t>
            </a:r>
            <a:endParaRPr lang="en-US" sz="1650" dirty="0"/>
          </a:p>
        </p:txBody>
      </p:sp>
      <p:sp>
        <p:nvSpPr>
          <p:cNvPr id="24" name="Shape 19"/>
          <p:cNvSpPr/>
          <p:nvPr/>
        </p:nvSpPr>
        <p:spPr>
          <a:xfrm>
            <a:off x="868680" y="5029200"/>
            <a:ext cx="4937760" cy="685800"/>
          </a:xfrm>
          <a:prstGeom prst="roundRect">
            <a:avLst>
              <a:gd name="adj" fmla="val 13333"/>
            </a:avLst>
          </a:prstGeom>
          <a:solidFill>
            <a:srgbClr val="FBE9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20"/>
          <p:cNvSpPr/>
          <p:nvPr/>
        </p:nvSpPr>
        <p:spPr>
          <a:xfrm>
            <a:off x="1051560" y="5029200"/>
            <a:ext cx="4617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A3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"pay" request disguised as money coming IN to you.</a:t>
            </a:r>
            <a:endParaRPr lang="en-US" sz="1250" dirty="0"/>
          </a:p>
        </p:txBody>
      </p:sp>
      <p:sp>
        <p:nvSpPr>
          <p:cNvPr id="26" name="Shape 21"/>
          <p:cNvSpPr/>
          <p:nvPr/>
        </p:nvSpPr>
        <p:spPr>
          <a:xfrm>
            <a:off x="6089904" y="3886200"/>
            <a:ext cx="555040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Shape 22"/>
          <p:cNvSpPr/>
          <p:nvPr/>
        </p:nvSpPr>
        <p:spPr>
          <a:xfrm>
            <a:off x="6089904" y="3886200"/>
            <a:ext cx="146304" cy="2011680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" name="Shape 23"/>
          <p:cNvSpPr/>
          <p:nvPr/>
        </p:nvSpPr>
        <p:spPr>
          <a:xfrm>
            <a:off x="6409944" y="4206240"/>
            <a:ext cx="685800" cy="68580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1394" y="4377690"/>
            <a:ext cx="342900" cy="342900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7278624" y="420624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phishing link</a:t>
            </a:r>
            <a:endParaRPr lang="en-US" sz="1650" dirty="0"/>
          </a:p>
        </p:txBody>
      </p:sp>
      <p:sp>
        <p:nvSpPr>
          <p:cNvPr id="31" name="Shape 25"/>
          <p:cNvSpPr/>
          <p:nvPr/>
        </p:nvSpPr>
        <p:spPr>
          <a:xfrm>
            <a:off x="6409944" y="5029200"/>
            <a:ext cx="4937760" cy="685800"/>
          </a:xfrm>
          <a:prstGeom prst="roundRect">
            <a:avLst>
              <a:gd name="adj" fmla="val 13333"/>
            </a:avLst>
          </a:prstGeom>
          <a:solidFill>
            <a:srgbClr val="FBE9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" name="Text 26"/>
          <p:cNvSpPr/>
          <p:nvPr/>
        </p:nvSpPr>
        <p:spPr>
          <a:xfrm>
            <a:off x="6592824" y="5029200"/>
            <a:ext cx="4617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A32E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fake website that looks real — like sb1.co.in instead of sbi.co.in.</a:t>
            </a:r>
            <a:endParaRPr lang="en-US" sz="1250" dirty="0"/>
          </a:p>
        </p:txBody>
      </p:sp>
      <p:sp>
        <p:nvSpPr>
          <p:cNvPr id="33" name="Text 27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THE TRICKS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common scams — and the red flags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429000" cy="448056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429000" cy="1234440"/>
          </a:xfrm>
          <a:prstGeom prst="roundRect">
            <a:avLst>
              <a:gd name="adj" fmla="val 8889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548640" y="2468880"/>
            <a:ext cx="3429000" cy="320040"/>
          </a:xfrm>
          <a:prstGeom prst="rect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1847088" y="1783080"/>
            <a:ext cx="777240" cy="7772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398" y="1977390"/>
            <a:ext cx="388620" cy="3886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2852928"/>
            <a:ext cx="3246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OTP / phone (vishing)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77240" y="3429000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77240" y="370332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caller pretends to be from your bank and creates panic to get your OTP.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731520" y="4709160"/>
            <a:ext cx="3063240" cy="1188720"/>
          </a:xfrm>
          <a:prstGeom prst="roundRect">
            <a:avLst>
              <a:gd name="adj" fmla="val 7692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896112" y="4773168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050" b="1" kern="0" spc="100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RULE
</a:t>
            </a:r>
            <a:r>
              <a:rPr lang="en-US" sz="12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 bank NEVER calls asking for OTP or PIN.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242816" y="1554480"/>
            <a:ext cx="3429000" cy="448056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2"/>
          <p:cNvSpPr/>
          <p:nvPr/>
        </p:nvSpPr>
        <p:spPr>
          <a:xfrm>
            <a:off x="4242816" y="1554480"/>
            <a:ext cx="3429000" cy="1234440"/>
          </a:xfrm>
          <a:prstGeom prst="roundRect">
            <a:avLst>
              <a:gd name="adj" fmla="val 8889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4242816" y="2468880"/>
            <a:ext cx="3429000" cy="320040"/>
          </a:xfrm>
          <a:prstGeom prst="rect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Shape 14"/>
          <p:cNvSpPr/>
          <p:nvPr/>
        </p:nvSpPr>
        <p:spPr>
          <a:xfrm>
            <a:off x="5541264" y="1783080"/>
            <a:ext cx="777240" cy="7772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574" y="1977390"/>
            <a:ext cx="388620" cy="38862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4334256" y="2852928"/>
            <a:ext cx="3246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 "collect request"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4471416" y="3429000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21" name="Text 17"/>
          <p:cNvSpPr/>
          <p:nvPr/>
        </p:nvSpPr>
        <p:spPr>
          <a:xfrm>
            <a:off x="4471416" y="370332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get a request that looks like money coming in — but approving it SENDS money out.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4425696" y="4709160"/>
            <a:ext cx="3063240" cy="1188720"/>
          </a:xfrm>
          <a:prstGeom prst="roundRect">
            <a:avLst>
              <a:gd name="adj" fmla="val 7692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19"/>
          <p:cNvSpPr/>
          <p:nvPr/>
        </p:nvSpPr>
        <p:spPr>
          <a:xfrm>
            <a:off x="4590288" y="4773168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050" b="1" kern="0" spc="100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RULE
</a:t>
            </a:r>
            <a:r>
              <a:rPr lang="en-US" sz="12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receive money you never approve or enter a PIN.</a:t>
            </a:r>
            <a:endParaRPr lang="en-US" sz="1050" dirty="0"/>
          </a:p>
        </p:txBody>
      </p:sp>
      <p:sp>
        <p:nvSpPr>
          <p:cNvPr id="24" name="Shape 20"/>
          <p:cNvSpPr/>
          <p:nvPr/>
        </p:nvSpPr>
        <p:spPr>
          <a:xfrm>
            <a:off x="7936992" y="1554480"/>
            <a:ext cx="3429000" cy="448056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21"/>
          <p:cNvSpPr/>
          <p:nvPr/>
        </p:nvSpPr>
        <p:spPr>
          <a:xfrm>
            <a:off x="7936992" y="1554480"/>
            <a:ext cx="3429000" cy="1234440"/>
          </a:xfrm>
          <a:prstGeom prst="roundRect">
            <a:avLst>
              <a:gd name="adj" fmla="val 8889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" name="Shape 22"/>
          <p:cNvSpPr/>
          <p:nvPr/>
        </p:nvSpPr>
        <p:spPr>
          <a:xfrm>
            <a:off x="7936992" y="2468880"/>
            <a:ext cx="3429000" cy="320040"/>
          </a:xfrm>
          <a:prstGeom prst="rect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" name="Shape 23"/>
          <p:cNvSpPr/>
          <p:nvPr/>
        </p:nvSpPr>
        <p:spPr>
          <a:xfrm>
            <a:off x="9235440" y="1783080"/>
            <a:ext cx="777240" cy="7772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9750" y="1977390"/>
            <a:ext cx="388620" cy="388620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8028432" y="2852928"/>
            <a:ext cx="3246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Phishing / fake links</a:t>
            </a:r>
            <a:endParaRPr lang="en-US" sz="1500" dirty="0"/>
          </a:p>
        </p:txBody>
      </p:sp>
      <p:sp>
        <p:nvSpPr>
          <p:cNvPr id="30" name="Text 25"/>
          <p:cNvSpPr/>
          <p:nvPr/>
        </p:nvSpPr>
        <p:spPr>
          <a:xfrm>
            <a:off x="8165592" y="3429000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31" name="Text 26"/>
          <p:cNvSpPr/>
          <p:nvPr/>
        </p:nvSpPr>
        <p:spPr>
          <a:xfrm>
            <a:off x="8165592" y="370332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0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SMS or email with a link to a fake site that steals your login details.</a:t>
            </a:r>
            <a:endParaRPr lang="en-US" sz="1200" dirty="0"/>
          </a:p>
        </p:txBody>
      </p:sp>
      <p:sp>
        <p:nvSpPr>
          <p:cNvPr id="32" name="Shape 27"/>
          <p:cNvSpPr/>
          <p:nvPr/>
        </p:nvSpPr>
        <p:spPr>
          <a:xfrm>
            <a:off x="8119872" y="4709160"/>
            <a:ext cx="3063240" cy="1188720"/>
          </a:xfrm>
          <a:prstGeom prst="roundRect">
            <a:avLst>
              <a:gd name="adj" fmla="val 7692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28"/>
          <p:cNvSpPr/>
          <p:nvPr/>
        </p:nvSpPr>
        <p:spPr>
          <a:xfrm>
            <a:off x="8284464" y="4773168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050" b="1" kern="0" spc="100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RULE
</a:t>
            </a:r>
            <a:r>
              <a:rPr lang="en-US" sz="12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click links. Type the website address yourself.</a:t>
            </a:r>
            <a:endParaRPr lang="en-US" sz="1050" dirty="0"/>
          </a:p>
        </p:txBody>
      </p:sp>
      <p:sp>
        <p:nvSpPr>
          <p:cNvPr id="34" name="Text 29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5" name="Text 30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THE TRICKS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more to watch: fake investments &amp; QR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532120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83080"/>
            <a:ext cx="777240" cy="7772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197739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1810512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Fake investment scams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22960" y="2606040"/>
            <a:ext cx="50292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"Double your money!" schemes and fake trading apps that promise huge, guaranteed returns.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868680" y="3383280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6" y="3473806"/>
            <a:ext cx="221285" cy="22128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89888" y="3328416"/>
            <a:ext cx="4526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Promises of 20% or more, "guaranteed".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868680" y="3858768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6" y="3949294"/>
            <a:ext cx="221285" cy="22128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89888" y="3803904"/>
            <a:ext cx="4526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to invest quickly, before you think.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868680" y="4334256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206" y="4424782"/>
            <a:ext cx="221285" cy="22128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389888" y="4279392"/>
            <a:ext cx="4526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app you cannot find on the official store.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822960" y="4892040"/>
            <a:ext cx="5029200" cy="960120"/>
          </a:xfrm>
          <a:prstGeom prst="roundRect">
            <a:avLst>
              <a:gd name="adj" fmla="val 9524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3"/>
          <p:cNvSpPr/>
          <p:nvPr/>
        </p:nvSpPr>
        <p:spPr>
          <a:xfrm>
            <a:off x="1005840" y="4892040"/>
            <a:ext cx="46634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 RULE:  </a:t>
            </a: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real investment is "guaranteed". Check if the company is SEBI-registered before paying.</a:t>
            </a:r>
            <a:endParaRPr lang="en-US" sz="1250" dirty="0"/>
          </a:p>
        </p:txBody>
      </p:sp>
      <p:sp>
        <p:nvSpPr>
          <p:cNvPr id="20" name="Shape 14"/>
          <p:cNvSpPr/>
          <p:nvPr/>
        </p:nvSpPr>
        <p:spPr>
          <a:xfrm>
            <a:off x="6291072" y="1508760"/>
            <a:ext cx="5349240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5"/>
          <p:cNvSpPr/>
          <p:nvPr/>
        </p:nvSpPr>
        <p:spPr>
          <a:xfrm>
            <a:off x="6565392" y="1783080"/>
            <a:ext cx="777240" cy="7772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9702" y="1977390"/>
            <a:ext cx="388620" cy="38862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479792" y="1810512"/>
            <a:ext cx="4023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QR code scams</a:t>
            </a:r>
            <a:endParaRPr lang="en-US" sz="1900" dirty="0"/>
          </a:p>
        </p:txBody>
      </p:sp>
      <p:sp>
        <p:nvSpPr>
          <p:cNvPr id="24" name="Text 17"/>
          <p:cNvSpPr/>
          <p:nvPr/>
        </p:nvSpPr>
        <p:spPr>
          <a:xfrm>
            <a:off x="6565392" y="2606040"/>
            <a:ext cx="48920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fraudster sends you a QR "to receive money", or pastes a fake QR over a shop’s real one.</a:t>
            </a:r>
            <a:endParaRPr lang="en-US" sz="1350" dirty="0"/>
          </a:p>
        </p:txBody>
      </p:sp>
      <p:sp>
        <p:nvSpPr>
          <p:cNvPr id="25" name="Shape 18"/>
          <p:cNvSpPr/>
          <p:nvPr/>
        </p:nvSpPr>
        <p:spPr>
          <a:xfrm>
            <a:off x="6611112" y="3383280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638" y="3473806"/>
            <a:ext cx="221285" cy="221285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7132320" y="3328416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Scanning a QR is only ever for PAYING, never receiving.</a:t>
            </a:r>
            <a:endParaRPr lang="en-US" sz="1250" dirty="0"/>
          </a:p>
        </p:txBody>
      </p:sp>
      <p:sp>
        <p:nvSpPr>
          <p:cNvPr id="28" name="Shape 20"/>
          <p:cNvSpPr/>
          <p:nvPr/>
        </p:nvSpPr>
        <p:spPr>
          <a:xfrm>
            <a:off x="6611112" y="3858768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638" y="3949294"/>
            <a:ext cx="221285" cy="221285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7132320" y="3803904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ask you to scan "to get your refund".</a:t>
            </a:r>
            <a:endParaRPr lang="en-US" sz="1250" dirty="0"/>
          </a:p>
        </p:txBody>
      </p:sp>
      <p:sp>
        <p:nvSpPr>
          <p:cNvPr id="31" name="Shape 22"/>
          <p:cNvSpPr/>
          <p:nvPr/>
        </p:nvSpPr>
        <p:spPr>
          <a:xfrm>
            <a:off x="6611112" y="4334256"/>
            <a:ext cx="402336" cy="402336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2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638" y="4424782"/>
            <a:ext cx="221285" cy="221285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7132320" y="4279392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name shown does not match the shop.</a:t>
            </a:r>
            <a:endParaRPr lang="en-US" sz="1250" dirty="0"/>
          </a:p>
        </p:txBody>
      </p:sp>
      <p:sp>
        <p:nvSpPr>
          <p:cNvPr id="34" name="Shape 24"/>
          <p:cNvSpPr/>
          <p:nvPr/>
        </p:nvSpPr>
        <p:spPr>
          <a:xfrm>
            <a:off x="6565392" y="4892040"/>
            <a:ext cx="4892040" cy="960120"/>
          </a:xfrm>
          <a:prstGeom prst="roundRect">
            <a:avLst>
              <a:gd name="adj" fmla="val 9524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25"/>
          <p:cNvSpPr/>
          <p:nvPr/>
        </p:nvSpPr>
        <p:spPr>
          <a:xfrm>
            <a:off x="6748272" y="4892040"/>
            <a:ext cx="45720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 RULE:  </a:t>
            </a: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scan a QR to "receive". Always check the name shown before you approve.</a:t>
            </a:r>
            <a:endParaRPr lang="en-US" sz="1250" dirty="0"/>
          </a:p>
        </p:txBody>
      </p:sp>
      <p:sp>
        <p:nvSpPr>
          <p:cNvPr id="36" name="Text 26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7" name="Text 27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THE TRICKS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dangerous new scams to know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53212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5532120" cy="146304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1828800"/>
            <a:ext cx="749808" cy="749808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412" y="2016252"/>
            <a:ext cx="374904" cy="37490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37360" y="1847088"/>
            <a:ext cx="42062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"Digital arrest"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22960" y="2697480"/>
            <a:ext cx="502920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caller pretends to be Police, CBI or customs. They claim a parcel or your Aadhaar is linked to a crime, video-call you, show fake IDs, and keep you on camera until you pay "for verification".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822960" y="3886200"/>
            <a:ext cx="5029200" cy="685800"/>
          </a:xfrm>
          <a:prstGeom prst="roundRect">
            <a:avLst>
              <a:gd name="adj" fmla="val 13333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005840" y="3886200"/>
            <a:ext cx="4663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RULE:  </a:t>
            </a: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no "digital arrest". No agency ever video-calls for money. Hang up.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291072" y="1508760"/>
            <a:ext cx="534924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6291072" y="1508760"/>
            <a:ext cx="5349240" cy="146304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6565392" y="1828800"/>
            <a:ext cx="749808" cy="749808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2844" y="2016252"/>
            <a:ext cx="374904" cy="374904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479792" y="1847088"/>
            <a:ext cx="40233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8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Remote-access / screen-share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6565392" y="2697480"/>
            <a:ext cx="489204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fake "bank helper" or "tech support" asks you to install a screen-sharing app (like AnyDesk or TeamViewer) to "fix a problem" — then watches you type your details and empties your account.</a:t>
            </a:r>
            <a:endParaRPr lang="en-US" sz="1350" dirty="0"/>
          </a:p>
        </p:txBody>
      </p:sp>
      <p:sp>
        <p:nvSpPr>
          <p:cNvPr id="18" name="Shape 14"/>
          <p:cNvSpPr/>
          <p:nvPr/>
        </p:nvSpPr>
        <p:spPr>
          <a:xfrm>
            <a:off x="6565392" y="3886200"/>
            <a:ext cx="4892040" cy="685800"/>
          </a:xfrm>
          <a:prstGeom prst="roundRect">
            <a:avLst>
              <a:gd name="adj" fmla="val 13333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5"/>
          <p:cNvSpPr/>
          <p:nvPr/>
        </p:nvSpPr>
        <p:spPr>
          <a:xfrm>
            <a:off x="6748272" y="3886200"/>
            <a:ext cx="4572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RULE:  </a:t>
            </a: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install an app a caller tells you to. Never share your screen with a stranger.</a:t>
            </a:r>
            <a:endParaRPr lang="en-US" sz="1250" dirty="0"/>
          </a:p>
        </p:txBody>
      </p:sp>
      <p:sp>
        <p:nvSpPr>
          <p:cNvPr id="20" name="Shape 16"/>
          <p:cNvSpPr/>
          <p:nvPr/>
        </p:nvSpPr>
        <p:spPr>
          <a:xfrm>
            <a:off x="548640" y="4892040"/>
            <a:ext cx="11091672" cy="1143000"/>
          </a:xfrm>
          <a:prstGeom prst="roundRect">
            <a:avLst>
              <a:gd name="adj" fmla="val 9600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7"/>
          <p:cNvSpPr/>
          <p:nvPr/>
        </p:nvSpPr>
        <p:spPr>
          <a:xfrm>
            <a:off x="914400" y="5148072"/>
            <a:ext cx="640080" cy="64008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420" y="5308092"/>
            <a:ext cx="320040" cy="32004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783080" y="4892040"/>
            <a:ext cx="964692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scams run on fear and hurry.  </a:t>
            </a: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 official never rushes you, never forbids you from telling family, and never asks for money to "clear your name". Slow down, tell someone you trust, and call 1930.</a:t>
            </a:r>
            <a:endParaRPr lang="en-US" sz="1400" dirty="0"/>
          </a:p>
        </p:txBody>
      </p:sp>
      <p:sp>
        <p:nvSpPr>
          <p:cNvPr id="24" name="Text 19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5" name="Text 20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Never let anyone use your bank account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440680" cy="3017520"/>
          </a:xfrm>
          <a:prstGeom prst="roundRect">
            <a:avLst>
              <a:gd name="adj" fmla="val 3636"/>
            </a:avLst>
          </a:prstGeom>
          <a:solidFill>
            <a:srgbClr val="FBE9E9"/>
          </a:solidFill>
          <a:ln w="12700">
            <a:solidFill>
              <a:srgbClr val="D1434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783080"/>
            <a:ext cx="731520" cy="73152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196596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801368"/>
            <a:ext cx="4114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D143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tempting offer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22960" y="2560320"/>
            <a:ext cx="49377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i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"Just let some money come into your account and forward it — keep a commission for yourself." Or: "Lend me your account, ATM card or SIM for a few days."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22960" y="37947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sounds like easy money. It is a trap.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199632" y="1508760"/>
            <a:ext cx="544068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6473952" y="1737360"/>
            <a:ext cx="4937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is so dangerous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492240" y="2286000"/>
            <a:ext cx="438912" cy="438912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0995" y="2384755"/>
            <a:ext cx="241402" cy="24140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059168" y="2231136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money is stolen from other fraud victims.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6492240" y="2834640"/>
            <a:ext cx="438912" cy="438912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0995" y="2933395"/>
            <a:ext cx="241402" cy="24140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059168" y="2779776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account becomes a "mule" in a crime chain.</a:t>
            </a:r>
            <a:endParaRPr lang="en-US" sz="1350" dirty="0"/>
          </a:p>
        </p:txBody>
      </p:sp>
      <p:sp>
        <p:nvSpPr>
          <p:cNvPr id="18" name="Shape 13"/>
          <p:cNvSpPr/>
          <p:nvPr/>
        </p:nvSpPr>
        <p:spPr>
          <a:xfrm>
            <a:off x="6492240" y="3383280"/>
            <a:ext cx="438912" cy="438912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0995" y="3482035"/>
            <a:ext cx="241402" cy="24140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059168" y="3328416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be arrested and your account frozen.</a:t>
            </a:r>
            <a:endParaRPr lang="en-US" sz="1350" dirty="0"/>
          </a:p>
        </p:txBody>
      </p:sp>
      <p:sp>
        <p:nvSpPr>
          <p:cNvPr id="21" name="Shape 15"/>
          <p:cNvSpPr/>
          <p:nvPr/>
        </p:nvSpPr>
        <p:spPr>
          <a:xfrm>
            <a:off x="6492240" y="3931920"/>
            <a:ext cx="438912" cy="438912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0995" y="4030675"/>
            <a:ext cx="241402" cy="24140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059168" y="3877056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and low-income people are prime targets.</a:t>
            </a:r>
            <a:endParaRPr lang="en-US" sz="1350" dirty="0"/>
          </a:p>
        </p:txBody>
      </p:sp>
      <p:sp>
        <p:nvSpPr>
          <p:cNvPr id="24" name="Shape 17"/>
          <p:cNvSpPr/>
          <p:nvPr/>
        </p:nvSpPr>
        <p:spPr>
          <a:xfrm>
            <a:off x="548640" y="4709160"/>
            <a:ext cx="11091672" cy="1325880"/>
          </a:xfrm>
          <a:prstGeom prst="roundRect">
            <a:avLst>
              <a:gd name="adj" fmla="val 8276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18"/>
          <p:cNvSpPr/>
          <p:nvPr/>
        </p:nvSpPr>
        <p:spPr>
          <a:xfrm>
            <a:off x="914400" y="5010912"/>
            <a:ext cx="713232" cy="713232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708" y="5189220"/>
            <a:ext cx="356616" cy="35661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874520" y="4709160"/>
            <a:ext cx="95554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rule:  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bank account, ATM card, PIN, cheque book and SIM are yours alone. </a:t>
            </a:r>
            <a:r>
              <a:rPr lang="en-US" sz="15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give them or "rent" them to anyone — no matter the commission promised.</a:t>
            </a:r>
            <a:endParaRPr lang="en-US" sz="1700" dirty="0"/>
          </a:p>
        </p:txBody>
      </p:sp>
      <p:sp>
        <p:nvSpPr>
          <p:cNvPr id="28" name="Text 20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9" name="Text 21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· SAFE OR SCAM?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Activity: spot the scam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each message aloud. Ask the group: SAFE or SCAM? Then reveal why.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109167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146304" cy="1371600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68680" y="1801368"/>
            <a:ext cx="7040880" cy="1152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00" i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"Dear customer, your KYC is expired. Click bit.ly/xxx within 2 hrs or account blocked."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092440" y="2075688"/>
            <a:ext cx="1417320" cy="603504"/>
          </a:xfrm>
          <a:prstGeom prst="roundRect">
            <a:avLst>
              <a:gd name="adj" fmla="val 15152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092440" y="2075688"/>
            <a:ext cx="14173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SCAM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692640" y="1801368"/>
            <a:ext cx="1828800" cy="1152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Urgency + a link + threat. Banks never do this.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48640" y="3172968"/>
            <a:ext cx="1109167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548640" y="3172968"/>
            <a:ext cx="146304" cy="1371600"/>
          </a:xfrm>
          <a:prstGeom prst="roundRect">
            <a:avLst>
              <a:gd name="adj" fmla="val 31250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868680" y="3282696"/>
            <a:ext cx="7040880" cy="1152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00" i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friend sends a UPI "request for Rs 500" and says "approve to RECEIVE the money I owe you."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92440" y="3557016"/>
            <a:ext cx="1417320" cy="603504"/>
          </a:xfrm>
          <a:prstGeom prst="roundRect">
            <a:avLst>
              <a:gd name="adj" fmla="val 15152"/>
            </a:avLst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8092440" y="3557016"/>
            <a:ext cx="14173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SCAM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692640" y="3282696"/>
            <a:ext cx="1828800" cy="1152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Approving a request SENDS money. Receiving needs no approval.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48640" y="4654296"/>
            <a:ext cx="11091672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548640" y="4654296"/>
            <a:ext cx="146304" cy="1371600"/>
          </a:xfrm>
          <a:prstGeom prst="roundRect">
            <a:avLst>
              <a:gd name="adj" fmla="val 3125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868680" y="4764024"/>
            <a:ext cx="7040880" cy="1152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00" i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bank’s app shows an OTP and says: "Do NOT share this with anyone, including bank staff."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092440" y="5038344"/>
            <a:ext cx="1417320" cy="603504"/>
          </a:xfrm>
          <a:prstGeom prst="roundRect">
            <a:avLst>
              <a:gd name="adj" fmla="val 15152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8092440" y="5038344"/>
            <a:ext cx="141732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9692640" y="4764024"/>
            <a:ext cx="1828800" cy="1152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genuine warning. Never share it — not even with "staff".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HAPPENS TO YOU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77240" y="91440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Speed is everything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22960" y="17830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faster you act, the better the chance of getting your money back. Do not feel ashamed — act.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2514600"/>
            <a:ext cx="3429000" cy="2286000"/>
          </a:xfrm>
          <a:prstGeom prst="roundRect">
            <a:avLst>
              <a:gd name="adj" fmla="val 4800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051560" y="2743200"/>
            <a:ext cx="731520" cy="73152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1051560" y="274320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3154680" y="2788920"/>
            <a:ext cx="640080" cy="64008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700" y="2948940"/>
            <a:ext cx="320040" cy="32004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78992" y="361188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1930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078992" y="406908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2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national cyber-crime helpline. Free, 24×7. Call immediately.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572000" y="2514600"/>
            <a:ext cx="3429000" cy="2286000"/>
          </a:xfrm>
          <a:prstGeom prst="roundRect">
            <a:avLst>
              <a:gd name="adj" fmla="val 4800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4800600" y="2743200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800600" y="274320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800" dirty="0"/>
          </a:p>
        </p:txBody>
      </p:sp>
      <p:sp>
        <p:nvSpPr>
          <p:cNvPr id="15" name="Shape 12"/>
          <p:cNvSpPr/>
          <p:nvPr/>
        </p:nvSpPr>
        <p:spPr>
          <a:xfrm>
            <a:off x="6903720" y="2788920"/>
            <a:ext cx="640080" cy="64008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3740" y="2948940"/>
            <a:ext cx="320040" cy="32004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828032" y="361188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online</a:t>
            </a:r>
            <a:endParaRPr lang="en-US" sz="1800" dirty="0"/>
          </a:p>
        </p:txBody>
      </p:sp>
      <p:sp>
        <p:nvSpPr>
          <p:cNvPr id="18" name="Text 14"/>
          <p:cNvSpPr/>
          <p:nvPr/>
        </p:nvSpPr>
        <p:spPr>
          <a:xfrm>
            <a:off x="4828032" y="406908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2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a complaint at cybercrime.gov.in with the details.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8321040" y="2514600"/>
            <a:ext cx="3429000" cy="2286000"/>
          </a:xfrm>
          <a:prstGeom prst="roundRect">
            <a:avLst>
              <a:gd name="adj" fmla="val 4800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8549640" y="2743200"/>
            <a:ext cx="731520" cy="73152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7"/>
          <p:cNvSpPr/>
          <p:nvPr/>
        </p:nvSpPr>
        <p:spPr>
          <a:xfrm>
            <a:off x="8549640" y="274320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800" dirty="0"/>
          </a:p>
        </p:txBody>
      </p:sp>
      <p:sp>
        <p:nvSpPr>
          <p:cNvPr id="22" name="Shape 18"/>
          <p:cNvSpPr/>
          <p:nvPr/>
        </p:nvSpPr>
        <p:spPr>
          <a:xfrm>
            <a:off x="10652760" y="2788920"/>
            <a:ext cx="640080" cy="64008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2780" y="2948940"/>
            <a:ext cx="320040" cy="32004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8577072" y="361188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it</a:t>
            </a:r>
            <a:endParaRPr lang="en-US" sz="1800" dirty="0"/>
          </a:p>
        </p:txBody>
      </p:sp>
      <p:sp>
        <p:nvSpPr>
          <p:cNvPr id="25" name="Text 20"/>
          <p:cNvSpPr/>
          <p:nvPr/>
        </p:nvSpPr>
        <p:spPr>
          <a:xfrm>
            <a:off x="8577072" y="406908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2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your bank to freeze the account or card at once.</a:t>
            </a:r>
            <a:endParaRPr lang="en-US" sz="1250" dirty="0"/>
          </a:p>
        </p:txBody>
      </p:sp>
      <p:sp>
        <p:nvSpPr>
          <p:cNvPr id="26" name="Shape 21"/>
          <p:cNvSpPr/>
          <p:nvPr/>
        </p:nvSpPr>
        <p:spPr>
          <a:xfrm>
            <a:off x="822960" y="5074920"/>
            <a:ext cx="10543032" cy="1234440"/>
          </a:xfrm>
          <a:prstGeom prst="roundRect">
            <a:avLst>
              <a:gd name="adj" fmla="val 8889"/>
            </a:avLst>
          </a:prstGeom>
          <a:solidFill>
            <a:srgbClr val="F2A413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Shape 22"/>
          <p:cNvSpPr/>
          <p:nvPr/>
        </p:nvSpPr>
        <p:spPr>
          <a:xfrm>
            <a:off x="1097280" y="5349240"/>
            <a:ext cx="685800" cy="68580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730" y="5520690"/>
            <a:ext cx="342900" cy="34290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1965960" y="5074920"/>
            <a:ext cx="923544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A3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this one number: </a:t>
            </a:r>
            <a:r>
              <a:rPr lang="en-US" sz="30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r>
              <a:rPr lang="en-US" sz="1800" dirty="0">
                <a:solidFill>
                  <a:srgbClr val="5A3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— save it in your phone today.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this today: check your app permissions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apps quietly ask for more access than they need. Take two minutes to take back control.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40680" cy="4343400"/>
          </a:xfrm>
          <a:prstGeom prst="roundRect">
            <a:avLst>
              <a:gd name="adj" fmla="val 2526"/>
            </a:avLst>
          </a:prstGeom>
          <a:solidFill>
            <a:srgbClr val="FBE9E9"/>
          </a:solidFill>
          <a:ln w="12700">
            <a:solidFill>
              <a:srgbClr val="D1434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1965960"/>
            <a:ext cx="731520" cy="73152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2148840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91640" y="1938528"/>
            <a:ext cx="41148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OFF for payment &amp; loan apps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914400" y="2926080"/>
            <a:ext cx="548640" cy="5486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306324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45920" y="2907792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Contacts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914400" y="3675888"/>
            <a:ext cx="548640" cy="5486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" y="3813048"/>
            <a:ext cx="274320" cy="27432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645920" y="365760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SMS messages</a:t>
            </a:r>
            <a:endParaRPr lang="en-US" sz="1550" dirty="0"/>
          </a:p>
        </p:txBody>
      </p:sp>
      <p:sp>
        <p:nvSpPr>
          <p:cNvPr id="15" name="Shape 10"/>
          <p:cNvSpPr/>
          <p:nvPr/>
        </p:nvSpPr>
        <p:spPr>
          <a:xfrm>
            <a:off x="914400" y="4425696"/>
            <a:ext cx="548640" cy="5486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560" y="4562856"/>
            <a:ext cx="274320" cy="27432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645920" y="4407408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Photos &amp; Gallery</a:t>
            </a:r>
            <a:endParaRPr lang="en-US" sz="1550" dirty="0"/>
          </a:p>
        </p:txBody>
      </p:sp>
      <p:sp>
        <p:nvSpPr>
          <p:cNvPr id="18" name="Shape 12"/>
          <p:cNvSpPr/>
          <p:nvPr/>
        </p:nvSpPr>
        <p:spPr>
          <a:xfrm>
            <a:off x="914400" y="5175504"/>
            <a:ext cx="548640" cy="54864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560" y="5312664"/>
            <a:ext cx="274320" cy="27432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645920" y="5157216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(unless needed)</a:t>
            </a:r>
            <a:endParaRPr lang="en-US" sz="1550" dirty="0"/>
          </a:p>
        </p:txBody>
      </p:sp>
      <p:sp>
        <p:nvSpPr>
          <p:cNvPr id="21" name="Shape 14"/>
          <p:cNvSpPr/>
          <p:nvPr/>
        </p:nvSpPr>
        <p:spPr>
          <a:xfrm>
            <a:off x="6199632" y="1691640"/>
            <a:ext cx="5440680" cy="4343400"/>
          </a:xfrm>
          <a:prstGeom prst="roundRect">
            <a:avLst>
              <a:gd name="adj" fmla="val 2526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Shape 15"/>
          <p:cNvSpPr/>
          <p:nvPr/>
        </p:nvSpPr>
        <p:spPr>
          <a:xfrm>
            <a:off x="6473952" y="1965960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6832" y="2148840"/>
            <a:ext cx="365760" cy="36576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7388352" y="1938528"/>
            <a:ext cx="41148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check (in Settings)</a:t>
            </a:r>
            <a:endParaRPr lang="en-US" sz="1600" dirty="0"/>
          </a:p>
        </p:txBody>
      </p:sp>
      <p:sp>
        <p:nvSpPr>
          <p:cNvPr id="25" name="Shape 17"/>
          <p:cNvSpPr/>
          <p:nvPr/>
        </p:nvSpPr>
        <p:spPr>
          <a:xfrm>
            <a:off x="6492240" y="2880360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" name="Text 18"/>
          <p:cNvSpPr/>
          <p:nvPr/>
        </p:nvSpPr>
        <p:spPr>
          <a:xfrm>
            <a:off x="6492240" y="28803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27" name="Text 19"/>
          <p:cNvSpPr/>
          <p:nvPr/>
        </p:nvSpPr>
        <p:spPr>
          <a:xfrm>
            <a:off x="7086600" y="2807208"/>
            <a:ext cx="4343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your phone’s Settings, then "Apps".</a:t>
            </a:r>
            <a:endParaRPr lang="en-US" sz="1350" dirty="0"/>
          </a:p>
        </p:txBody>
      </p:sp>
      <p:sp>
        <p:nvSpPr>
          <p:cNvPr id="28" name="Shape 20"/>
          <p:cNvSpPr/>
          <p:nvPr/>
        </p:nvSpPr>
        <p:spPr>
          <a:xfrm>
            <a:off x="6492240" y="3611880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" name="Text 21"/>
          <p:cNvSpPr/>
          <p:nvPr/>
        </p:nvSpPr>
        <p:spPr>
          <a:xfrm>
            <a:off x="6492240" y="3611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30" name="Text 22"/>
          <p:cNvSpPr/>
          <p:nvPr/>
        </p:nvSpPr>
        <p:spPr>
          <a:xfrm>
            <a:off x="7086600" y="3538728"/>
            <a:ext cx="4343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the app, then "Permissions".</a:t>
            </a:r>
            <a:endParaRPr lang="en-US" sz="1350" dirty="0"/>
          </a:p>
        </p:txBody>
      </p:sp>
      <p:sp>
        <p:nvSpPr>
          <p:cNvPr id="31" name="Shape 23"/>
          <p:cNvSpPr/>
          <p:nvPr/>
        </p:nvSpPr>
        <p:spPr>
          <a:xfrm>
            <a:off x="6492240" y="4343400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" name="Text 24"/>
          <p:cNvSpPr/>
          <p:nvPr/>
        </p:nvSpPr>
        <p:spPr>
          <a:xfrm>
            <a:off x="6492240" y="43434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33" name="Text 25"/>
          <p:cNvSpPr/>
          <p:nvPr/>
        </p:nvSpPr>
        <p:spPr>
          <a:xfrm>
            <a:off x="7086600" y="4270248"/>
            <a:ext cx="4343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off anything it does not truly need.</a:t>
            </a:r>
            <a:endParaRPr lang="en-US" sz="1350" dirty="0"/>
          </a:p>
        </p:txBody>
      </p:sp>
      <p:sp>
        <p:nvSpPr>
          <p:cNvPr id="34" name="Shape 26"/>
          <p:cNvSpPr/>
          <p:nvPr/>
        </p:nvSpPr>
        <p:spPr>
          <a:xfrm>
            <a:off x="6492240" y="5074920"/>
            <a:ext cx="457200" cy="4572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" name="Text 27"/>
          <p:cNvSpPr/>
          <p:nvPr/>
        </p:nvSpPr>
        <p:spPr>
          <a:xfrm>
            <a:off x="6492240" y="50749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36" name="Text 28"/>
          <p:cNvSpPr/>
          <p:nvPr/>
        </p:nvSpPr>
        <p:spPr>
          <a:xfrm>
            <a:off x="7086600" y="5001768"/>
            <a:ext cx="4343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payment app does not need your Contacts!</a:t>
            </a:r>
            <a:endParaRPr lang="en-US" sz="1350" dirty="0"/>
          </a:p>
        </p:txBody>
      </p:sp>
      <p:sp>
        <p:nvSpPr>
          <p:cNvPr id="37" name="Text 29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8" name="Text 30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55280" y="182880"/>
            <a:ext cx="4023360" cy="6492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48000" b="1" dirty="0">
                <a:solidFill>
                  <a:srgbClr val="223A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48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1371600" cy="137160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" y="1760220"/>
            <a:ext cx="685800" cy="685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248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SEVEN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4672" y="3401568"/>
            <a:ext cx="74066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 Your</a:t>
            </a:r>
            <a:endParaRPr lang="en-US" sz="4400" dirty="0"/>
          </a:p>
          <a:p>
            <a:pPr marL="0" indent="0" algn="l">
              <a:lnSpc>
                <a:spcPct val="98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Rights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841248" y="5074920"/>
            <a:ext cx="7040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6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a customer with real, protected rights — and a clear way to complain, free of cost.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PROTECTED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six rights as a consumer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04672" y="1892808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207568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64208" y="1892808"/>
            <a:ext cx="2148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to Safety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822960" y="2743200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Protection from unsafe products and services.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242816" y="160020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4498848" y="1892808"/>
            <a:ext cx="731520" cy="73152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728" y="2075688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58384" y="1892808"/>
            <a:ext cx="2148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to be Informed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4517136" y="2743200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Full, clear information before you decide.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7936992" y="160020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8193024" y="1892808"/>
            <a:ext cx="731520" cy="73152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5904" y="2075688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052560" y="1892808"/>
            <a:ext cx="2148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to Choose</a:t>
            </a:r>
            <a:endParaRPr lang="en-US" sz="1550" dirty="0"/>
          </a:p>
        </p:txBody>
      </p:sp>
      <p:sp>
        <p:nvSpPr>
          <p:cNvPr id="18" name="Text 13"/>
          <p:cNvSpPr/>
          <p:nvPr/>
        </p:nvSpPr>
        <p:spPr>
          <a:xfrm>
            <a:off x="8211312" y="2743200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Freedom to pick from many options.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548640" y="379476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804672" y="4087368"/>
            <a:ext cx="731520" cy="73152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552" y="4270248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64208" y="4087368"/>
            <a:ext cx="2148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to be Heard</a:t>
            </a:r>
            <a:endParaRPr lang="en-US" sz="1550" dirty="0"/>
          </a:p>
        </p:txBody>
      </p:sp>
      <p:sp>
        <p:nvSpPr>
          <p:cNvPr id="23" name="Text 17"/>
          <p:cNvSpPr/>
          <p:nvPr/>
        </p:nvSpPr>
        <p:spPr>
          <a:xfrm>
            <a:off x="822960" y="4937760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complaints must be listened to.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4242816" y="379476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19"/>
          <p:cNvSpPr/>
          <p:nvPr/>
        </p:nvSpPr>
        <p:spPr>
          <a:xfrm>
            <a:off x="4498848" y="4087368"/>
            <a:ext cx="731520" cy="731520"/>
          </a:xfrm>
          <a:prstGeom prst="ellipse">
            <a:avLst/>
          </a:prstGeom>
          <a:solidFill>
            <a:srgbClr val="D1434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1728" y="4270248"/>
            <a:ext cx="365760" cy="36576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358384" y="4087368"/>
            <a:ext cx="2148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to Redressal</a:t>
            </a:r>
            <a:endParaRPr lang="en-US" sz="1550" dirty="0"/>
          </a:p>
        </p:txBody>
      </p:sp>
      <p:sp>
        <p:nvSpPr>
          <p:cNvPr id="28" name="Text 21"/>
          <p:cNvSpPr/>
          <p:nvPr/>
        </p:nvSpPr>
        <p:spPr>
          <a:xfrm>
            <a:off x="4517136" y="4937760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fair solution when you are wronged.</a:t>
            </a:r>
            <a:endParaRPr lang="en-US" sz="1250" dirty="0"/>
          </a:p>
        </p:txBody>
      </p:sp>
      <p:sp>
        <p:nvSpPr>
          <p:cNvPr id="29" name="Shape 22"/>
          <p:cNvSpPr/>
          <p:nvPr/>
        </p:nvSpPr>
        <p:spPr>
          <a:xfrm>
            <a:off x="7936992" y="379476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Shape 23"/>
          <p:cNvSpPr/>
          <p:nvPr/>
        </p:nvSpPr>
        <p:spPr>
          <a:xfrm>
            <a:off x="8193024" y="4087368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5904" y="4270248"/>
            <a:ext cx="365760" cy="36576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052560" y="4087368"/>
            <a:ext cx="2148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5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to Education</a:t>
            </a:r>
            <a:endParaRPr lang="en-US" sz="1550" dirty="0"/>
          </a:p>
        </p:txBody>
      </p:sp>
      <p:sp>
        <p:nvSpPr>
          <p:cNvPr id="33" name="Text 25"/>
          <p:cNvSpPr/>
          <p:nvPr/>
        </p:nvSpPr>
        <p:spPr>
          <a:xfrm>
            <a:off x="8211312" y="4937760"/>
            <a:ext cx="29260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learn and understand your money — like today!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5" name="Text 27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HELP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something goes wrong: the complaint ladder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climb the ladder one step at a time. Each step is free — you never need to pay an agent or advocate.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429000" cy="306324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3429000" cy="777240"/>
          </a:xfrm>
          <a:prstGeom prst="roundRect">
            <a:avLst>
              <a:gd name="adj" fmla="val 14118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3429000" cy="228600"/>
          </a:xfrm>
          <a:prstGeom prst="rect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1737360"/>
            <a:ext cx="3429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kern="0" spc="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1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1847088" y="2697480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398" y="2891790"/>
            <a:ext cx="388620" cy="3886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40080" y="3611880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your bank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77240" y="411480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Complain to your bank first and always get a complaint reference number.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242816" y="1737360"/>
            <a:ext cx="3429000" cy="306324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4242816" y="1737360"/>
            <a:ext cx="3429000" cy="777240"/>
          </a:xfrm>
          <a:prstGeom prst="roundRect">
            <a:avLst>
              <a:gd name="adj" fmla="val 14118"/>
            </a:avLst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Shape 12"/>
          <p:cNvSpPr/>
          <p:nvPr/>
        </p:nvSpPr>
        <p:spPr>
          <a:xfrm>
            <a:off x="4242816" y="2286000"/>
            <a:ext cx="3429000" cy="228600"/>
          </a:xfrm>
          <a:prstGeom prst="rect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4242816" y="1737360"/>
            <a:ext cx="3429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kern="0" spc="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2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5541264" y="2697480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5574" y="2891790"/>
            <a:ext cx="388620" cy="38862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4334256" y="3611880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Ombudsman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4471416" y="411480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is not resolved within 30 days, it moves to the bank’s internal ombudsman.</a:t>
            </a:r>
            <a:endParaRPr lang="en-US" sz="1150" dirty="0"/>
          </a:p>
        </p:txBody>
      </p:sp>
      <p:sp>
        <p:nvSpPr>
          <p:cNvPr id="21" name="Shape 17"/>
          <p:cNvSpPr/>
          <p:nvPr/>
        </p:nvSpPr>
        <p:spPr>
          <a:xfrm>
            <a:off x="7936992" y="1737360"/>
            <a:ext cx="3429000" cy="306324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Shape 18"/>
          <p:cNvSpPr/>
          <p:nvPr/>
        </p:nvSpPr>
        <p:spPr>
          <a:xfrm>
            <a:off x="7936992" y="1737360"/>
            <a:ext cx="3429000" cy="777240"/>
          </a:xfrm>
          <a:prstGeom prst="roundRect">
            <a:avLst>
              <a:gd name="adj" fmla="val 14118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Shape 19"/>
          <p:cNvSpPr/>
          <p:nvPr/>
        </p:nvSpPr>
        <p:spPr>
          <a:xfrm>
            <a:off x="7936992" y="2286000"/>
            <a:ext cx="3429000" cy="228600"/>
          </a:xfrm>
          <a:prstGeom prst="rect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Text 20"/>
          <p:cNvSpPr/>
          <p:nvPr/>
        </p:nvSpPr>
        <p:spPr>
          <a:xfrm>
            <a:off x="7936992" y="1737360"/>
            <a:ext cx="3429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kern="0" spc="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3</a:t>
            </a:r>
            <a:endParaRPr lang="en-US" sz="2200" dirty="0"/>
          </a:p>
        </p:txBody>
      </p:sp>
      <p:sp>
        <p:nvSpPr>
          <p:cNvPr id="25" name="Shape 21"/>
          <p:cNvSpPr/>
          <p:nvPr/>
        </p:nvSpPr>
        <p:spPr>
          <a:xfrm>
            <a:off x="9235440" y="2697480"/>
            <a:ext cx="777240" cy="7772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9750" y="2891790"/>
            <a:ext cx="388620" cy="388620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8028432" y="3611880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 Ombudsman</a:t>
            </a:r>
            <a:endParaRPr lang="en-US" sz="1500" dirty="0"/>
          </a:p>
        </p:txBody>
      </p:sp>
      <p:sp>
        <p:nvSpPr>
          <p:cNvPr id="28" name="Text 23"/>
          <p:cNvSpPr/>
          <p:nvPr/>
        </p:nvSpPr>
        <p:spPr>
          <a:xfrm>
            <a:off x="8165592" y="4114800"/>
            <a:ext cx="29718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unresolved? Go to the RBI Ombudsman at cms.rbi.org.in. Free — no advocate needed.</a:t>
            </a:r>
            <a:endParaRPr lang="en-US" sz="1150" dirty="0"/>
          </a:p>
        </p:txBody>
      </p:sp>
      <p:sp>
        <p:nvSpPr>
          <p:cNvPr id="29" name="Shape 24"/>
          <p:cNvSpPr/>
          <p:nvPr/>
        </p:nvSpPr>
        <p:spPr>
          <a:xfrm>
            <a:off x="3913632" y="2880360"/>
            <a:ext cx="457200" cy="457200"/>
          </a:xfrm>
          <a:prstGeom prst="ellipse">
            <a:avLst/>
          </a:prstGeom>
          <a:solidFill>
            <a:srgbClr val="F3F6F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0782" y="2937510"/>
            <a:ext cx="342900" cy="342900"/>
          </a:xfrm>
          <a:prstGeom prst="rect">
            <a:avLst/>
          </a:prstGeom>
        </p:spPr>
      </p:pic>
      <p:sp>
        <p:nvSpPr>
          <p:cNvPr id="31" name="Shape 25"/>
          <p:cNvSpPr/>
          <p:nvPr/>
        </p:nvSpPr>
        <p:spPr>
          <a:xfrm>
            <a:off x="7607808" y="2880360"/>
            <a:ext cx="457200" cy="457200"/>
          </a:xfrm>
          <a:prstGeom prst="ellipse">
            <a:avLst/>
          </a:prstGeom>
          <a:solidFill>
            <a:srgbClr val="F3F6F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4958" y="2937510"/>
            <a:ext cx="342900" cy="342900"/>
          </a:xfrm>
          <a:prstGeom prst="rect">
            <a:avLst/>
          </a:prstGeom>
        </p:spPr>
      </p:pic>
      <p:sp>
        <p:nvSpPr>
          <p:cNvPr id="33" name="Shape 26"/>
          <p:cNvSpPr/>
          <p:nvPr/>
        </p:nvSpPr>
        <p:spPr>
          <a:xfrm>
            <a:off x="548640" y="4983480"/>
            <a:ext cx="11091672" cy="1051560"/>
          </a:xfrm>
          <a:prstGeom prst="roundRect">
            <a:avLst>
              <a:gd name="adj" fmla="val 10435"/>
            </a:avLst>
          </a:prstGeom>
          <a:solidFill>
            <a:srgbClr val="E4F2EA"/>
          </a:solidFill>
          <a:ln w="12700">
            <a:solidFill>
              <a:srgbClr val="2E8B57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Shape 27"/>
          <p:cNvSpPr/>
          <p:nvPr/>
        </p:nvSpPr>
        <p:spPr>
          <a:xfrm>
            <a:off x="822960" y="5193792"/>
            <a:ext cx="621792" cy="621792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408" y="5349240"/>
            <a:ext cx="310896" cy="310896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1600200" y="4983480"/>
            <a:ext cx="9829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50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completely free.  </a:t>
            </a:r>
            <a:r>
              <a:rPr lang="en-US" sz="15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pay anyone who promises to "recover your money" for a fee — that itself is a common scam.</a:t>
            </a:r>
            <a:endParaRPr lang="en-US" sz="1500" dirty="0"/>
          </a:p>
        </p:txBody>
      </p:sp>
      <p:sp>
        <p:nvSpPr>
          <p:cNvPr id="37" name="Text 29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8" name="Text 30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HELP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to complain — the four portals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regulator has its own free portal. Choose the one that matches your problem.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2606040" cy="32461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463040" y="2011680"/>
            <a:ext cx="777240" cy="77724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2205990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58368" y="288036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Banking &amp; payments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640080" y="3401568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 — CMS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13232" y="4160520"/>
            <a:ext cx="2276856" cy="640080"/>
          </a:xfrm>
          <a:prstGeom prst="roundRect">
            <a:avLst>
              <a:gd name="adj" fmla="val 14286"/>
            </a:avLst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749808" y="4160520"/>
            <a:ext cx="22037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cms.rbi.org.in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364992" y="1737360"/>
            <a:ext cx="2606040" cy="32461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4279392" y="2011680"/>
            <a:ext cx="777240" cy="77724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702" y="2205990"/>
            <a:ext cx="388620" cy="3886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474720" y="288036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Shares &amp; mutual funds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3456432" y="3401568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SEBI — SCORES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3529584" y="4160520"/>
            <a:ext cx="2276856" cy="640080"/>
          </a:xfrm>
          <a:prstGeom prst="roundRect">
            <a:avLst>
              <a:gd name="adj" fmla="val 14286"/>
            </a:avLst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3566160" y="4160520"/>
            <a:ext cx="22037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scores.sebi.gov.in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6181344" y="1737360"/>
            <a:ext cx="2606040" cy="32461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7095744" y="2011680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054" y="2205990"/>
            <a:ext cx="388620" cy="38862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291072" y="288036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6272784" y="3401568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IRDAI — Bima Bharosa</a:t>
            </a:r>
            <a:endParaRPr lang="en-US" sz="1500" dirty="0"/>
          </a:p>
        </p:txBody>
      </p:sp>
      <p:sp>
        <p:nvSpPr>
          <p:cNvPr id="24" name="Shape 19"/>
          <p:cNvSpPr/>
          <p:nvPr/>
        </p:nvSpPr>
        <p:spPr>
          <a:xfrm>
            <a:off x="6345936" y="4160520"/>
            <a:ext cx="2276856" cy="640080"/>
          </a:xfrm>
          <a:prstGeom prst="roundRect">
            <a:avLst>
              <a:gd name="adj" fmla="val 14286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20"/>
          <p:cNvSpPr/>
          <p:nvPr/>
        </p:nvSpPr>
        <p:spPr>
          <a:xfrm>
            <a:off x="6382512" y="4160520"/>
            <a:ext cx="22037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bimabharosa.irdai.gov.in</a:t>
            </a:r>
            <a:endParaRPr lang="en-US" sz="1050" dirty="0"/>
          </a:p>
        </p:txBody>
      </p:sp>
      <p:sp>
        <p:nvSpPr>
          <p:cNvPr id="26" name="Shape 21"/>
          <p:cNvSpPr/>
          <p:nvPr/>
        </p:nvSpPr>
        <p:spPr>
          <a:xfrm>
            <a:off x="8997696" y="1737360"/>
            <a:ext cx="2606040" cy="324612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" name="Shape 22"/>
          <p:cNvSpPr/>
          <p:nvPr/>
        </p:nvSpPr>
        <p:spPr>
          <a:xfrm>
            <a:off x="9912096" y="2011680"/>
            <a:ext cx="777240" cy="777240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6406" y="2205990"/>
            <a:ext cx="388620" cy="38862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9107424" y="2880360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Pension (NPS/APY)</a:t>
            </a:r>
            <a:endParaRPr lang="en-US" sz="1250" dirty="0"/>
          </a:p>
        </p:txBody>
      </p:sp>
      <p:sp>
        <p:nvSpPr>
          <p:cNvPr id="30" name="Text 24"/>
          <p:cNvSpPr/>
          <p:nvPr/>
        </p:nvSpPr>
        <p:spPr>
          <a:xfrm>
            <a:off x="9089136" y="3401568"/>
            <a:ext cx="2423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PFRDA — Pension Sahayak</a:t>
            </a:r>
            <a:endParaRPr lang="en-US" sz="1500" dirty="0"/>
          </a:p>
        </p:txBody>
      </p:sp>
      <p:sp>
        <p:nvSpPr>
          <p:cNvPr id="31" name="Shape 25"/>
          <p:cNvSpPr/>
          <p:nvPr/>
        </p:nvSpPr>
        <p:spPr>
          <a:xfrm>
            <a:off x="9162288" y="4160520"/>
            <a:ext cx="2276856" cy="640080"/>
          </a:xfrm>
          <a:prstGeom prst="roundRect">
            <a:avLst>
              <a:gd name="adj" fmla="val 14286"/>
            </a:avLst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" name="Text 26"/>
          <p:cNvSpPr/>
          <p:nvPr/>
        </p:nvSpPr>
        <p:spPr>
          <a:xfrm>
            <a:off x="9198864" y="4160520"/>
            <a:ext cx="220370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pensionsahayak.pfrda.org.in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548640" y="5166360"/>
            <a:ext cx="11091672" cy="868680"/>
          </a:xfrm>
          <a:prstGeom prst="roundRect">
            <a:avLst>
              <a:gd name="adj" fmla="val 12632"/>
            </a:avLst>
          </a:prstGeom>
          <a:solidFill>
            <a:srgbClr val="FCEFD3"/>
          </a:solidFill>
          <a:ln w="12700">
            <a:solidFill>
              <a:srgbClr val="F2A413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Shape 28"/>
          <p:cNvSpPr/>
          <p:nvPr/>
        </p:nvSpPr>
        <p:spPr>
          <a:xfrm>
            <a:off x="777240" y="5330952"/>
            <a:ext cx="530352" cy="530352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828" y="5463540"/>
            <a:ext cx="265176" cy="265176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1463040" y="5166360"/>
            <a:ext cx="99669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 </a:t>
            </a: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use the official portal. For SEBI SCORES, email complaints are not accepted — you must use the portal. Insurance complaints are attended within 14 days.</a:t>
            </a:r>
            <a:endParaRPr lang="en-US" sz="1350" dirty="0"/>
          </a:p>
        </p:txBody>
      </p:sp>
      <p:sp>
        <p:nvSpPr>
          <p:cNvPr id="37" name="Text 30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8" name="Text 31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E7C7B"/>
                </a:solidFill>
                <a:latin typeface="Calibri"/>
              </a:rPr>
              <a:t>GETTING HELP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6294D"/>
                </a:solidFill>
                <a:latin typeface="Cambria"/>
              </a:rPr>
              <a:t>Toll-free helplines of financial regulators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472"/>
                </a:solidFill>
                <a:latin typeface="Calibri"/>
              </a:rPr>
              <a:t>Keep these official numbers handy — all free to call.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5532120" cy="1965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2959" y="1892807"/>
            <a:ext cx="777240" cy="777240"/>
          </a:xfrm>
          <a:prstGeom prst="ellipse">
            <a:avLst/>
          </a:prstGeom>
          <a:solidFill>
            <a:srgbClr val="162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FaUnivers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69" y="2087117"/>
            <a:ext cx="388620" cy="3886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83080" y="1892807"/>
            <a:ext cx="411480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mbria"/>
              </a:rPr>
              <a:t>Reserve Bank of India (RBI)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77063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Fraud in your account? Limit your loss — give a missed call to </a:t>
            </a:r>
            <a:r>
              <a:rPr sz="1300" b="1" i="0">
                <a:solidFill>
                  <a:srgbClr val="16294D"/>
                </a:solidFill>
                <a:latin typeface="Calibri"/>
              </a:rPr>
              <a:t>14440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08152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Grievance help: </a:t>
            </a:r>
            <a:r>
              <a:rPr sz="1300" b="1" i="0">
                <a:solidFill>
                  <a:srgbClr val="16294D"/>
                </a:solidFill>
                <a:latin typeface="Calibri"/>
              </a:rPr>
              <a:t>14448</a:t>
            </a:r>
            <a:r>
              <a:rPr sz="1200" b="0" i="0">
                <a:solidFill>
                  <a:srgbClr val="32406A"/>
                </a:solidFill>
                <a:latin typeface="Calibri"/>
              </a:rPr>
              <a:t> (9:30 am–5:15 pm), in Hindi, English &amp; 8 regional languages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08192" y="1600200"/>
            <a:ext cx="5532120" cy="1965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382512" y="1892807"/>
            <a:ext cx="777240" cy="777240"/>
          </a:xfrm>
          <a:prstGeom prst="ellipse">
            <a:avLst/>
          </a:prstGeom>
          <a:solidFill>
            <a:srgbClr val="0E7C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822" y="2087117"/>
            <a:ext cx="388620" cy="3886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342631" y="1892807"/>
            <a:ext cx="411480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mbria"/>
              </a:rPr>
              <a:t>Securities &amp; Exchange Board (SEBI)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8231" y="277063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For securities-market queries: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8231" y="308152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0E7C7B"/>
                </a:solidFill>
                <a:latin typeface="Calibri"/>
              </a:rPr>
              <a:t>1800 266 7575</a:t>
            </a:r>
            <a:r>
              <a:rPr sz="1200" b="0" i="0">
                <a:solidFill>
                  <a:srgbClr val="32406A"/>
                </a:solidFill>
                <a:latin typeface="Calibri"/>
              </a:rPr>
              <a:t>   or   </a:t>
            </a:r>
            <a:r>
              <a:rPr sz="1300" b="1" i="0">
                <a:solidFill>
                  <a:srgbClr val="0E7C7B"/>
                </a:solidFill>
                <a:latin typeface="Calibri"/>
              </a:rPr>
              <a:t>1800 22 7575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94760"/>
            <a:ext cx="5532120" cy="1965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22959" y="4087368"/>
            <a:ext cx="777240" cy="777240"/>
          </a:xfrm>
          <a:prstGeom prst="ellipse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FaUmbrell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269" y="4281678"/>
            <a:ext cx="388620" cy="3886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783080" y="4087368"/>
            <a:ext cx="411480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mbria"/>
              </a:rPr>
              <a:t>Insurance Regulator (IRDAI)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496519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Insurance grievance call centre: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527608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2E8B57"/>
                </a:solidFill>
                <a:latin typeface="Calibri"/>
              </a:rPr>
              <a:t>155255</a:t>
            </a:r>
            <a:r>
              <a:rPr sz="1200" b="0" i="0">
                <a:solidFill>
                  <a:srgbClr val="32406A"/>
                </a:solidFill>
                <a:latin typeface="Calibri"/>
              </a:rPr>
              <a:t>   or   </a:t>
            </a:r>
            <a:r>
              <a:rPr sz="1300" b="1" i="0">
                <a:solidFill>
                  <a:srgbClr val="2E8B57"/>
                </a:solidFill>
                <a:latin typeface="Calibri"/>
              </a:rPr>
              <a:t>1800 4254 732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586984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8 am–8 pm  (Monday to Saturday)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08192" y="3794760"/>
            <a:ext cx="5532120" cy="1965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E0EC"/>
            </a:solidFill>
          </a:ln>
          <a:effectLst>
            <a:outerShdw blurRad="88900" dist="34290" dir="5400000" rotWithShape="0">
              <a:srgbClr val="9FB0C8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382512" y="4087368"/>
            <a:ext cx="777240" cy="777240"/>
          </a:xfrm>
          <a:prstGeom prst="ellipse">
            <a:avLst/>
          </a:prstGeom>
          <a:solidFill>
            <a:srgbClr val="C77F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FaSeedl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6822" y="4281678"/>
            <a:ext cx="388620" cy="38862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342631" y="4087368"/>
            <a:ext cx="411480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600" b="1" i="0">
                <a:solidFill>
                  <a:srgbClr val="16294D"/>
                </a:solidFill>
                <a:latin typeface="Cambria"/>
              </a:rPr>
              <a:t>Pension Regulator (PFRDA)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28231" y="496519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NPS information desk: </a:t>
            </a:r>
            <a:r>
              <a:rPr sz="1300" b="1" i="0">
                <a:solidFill>
                  <a:srgbClr val="C77F05"/>
                </a:solidFill>
                <a:latin typeface="Calibri"/>
              </a:rPr>
              <a:t>1800 110 708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28231" y="527608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2406A"/>
                </a:solidFill>
                <a:latin typeface="Calibri"/>
              </a:rPr>
              <a:t>APY information desk: </a:t>
            </a:r>
            <a:r>
              <a:rPr sz="1300" b="1" i="0">
                <a:solidFill>
                  <a:srgbClr val="C77F05"/>
                </a:solidFill>
                <a:latin typeface="Calibri"/>
              </a:rPr>
              <a:t>1800 110 069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NCFE  ·  National Centre for Financial Education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5A6472"/>
                </a:solidFill>
                <a:latin typeface="Calibri"/>
              </a:rPr>
              <a:t>Cyber-Fraud Helpline  </a:t>
            </a:r>
            <a:r>
              <a:rPr sz="950" b="1" i="0">
                <a:solidFill>
                  <a:srgbClr val="D14343"/>
                </a:solidFill>
                <a:latin typeface="Calibri"/>
              </a:rPr>
              <a:t>1930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HELP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Money stuck? Don’t panic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deducted but not received? An ATM that gave no cash? Usually, it reverses on its own.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4068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1965960"/>
            <a:ext cx="731520" cy="7315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2148840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91640" y="1965960"/>
            <a:ext cx="4114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 money deducted, not received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822960" y="2880360"/>
            <a:ext cx="4892040" cy="685800"/>
          </a:xfrm>
          <a:prstGeom prst="roundRect">
            <a:avLst>
              <a:gd name="adj" fmla="val 13333"/>
            </a:avLst>
          </a:prstGeom>
          <a:solidFill>
            <a:srgbClr val="E1F0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1005840" y="2880360"/>
            <a:ext cx="4572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Auto-reverses in 24-48 hours </a:t>
            </a:r>
            <a:r>
              <a:rPr lang="en-US" sz="13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(by the next day, T+1).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822960" y="3657600"/>
            <a:ext cx="48920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transaction ID. If it does not reverse, raise it in your UPI app or with your bank.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199632" y="1691640"/>
            <a:ext cx="5440680" cy="2743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6473952" y="1965960"/>
            <a:ext cx="731520" cy="73152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832" y="2148840"/>
            <a:ext cx="365760" cy="36576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42632" y="1965960"/>
            <a:ext cx="4114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 did not give cash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6473952" y="2880360"/>
            <a:ext cx="4892040" cy="685800"/>
          </a:xfrm>
          <a:prstGeom prst="roundRect">
            <a:avLst>
              <a:gd name="adj" fmla="val 13333"/>
            </a:avLst>
          </a:prstGeom>
          <a:solidFill>
            <a:srgbClr val="E6EBF5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6656832" y="2880360"/>
            <a:ext cx="4572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Reversed within 7 working days </a:t>
            </a:r>
            <a:r>
              <a:rPr lang="en-US" sz="13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your bank.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6473952" y="3657600"/>
            <a:ext cx="48920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250" dirty="0">
                <a:solidFill>
                  <a:srgbClr val="324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does not, complain with the date, time and ATM location. The bank must resolve it.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548640" y="4617720"/>
            <a:ext cx="11091672" cy="1417320"/>
          </a:xfrm>
          <a:prstGeom prst="roundRect">
            <a:avLst>
              <a:gd name="adj" fmla="val 7742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6"/>
          <p:cNvSpPr/>
          <p:nvPr/>
        </p:nvSpPr>
        <p:spPr>
          <a:xfrm>
            <a:off x="914400" y="4956048"/>
            <a:ext cx="777240" cy="777240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710" y="5150358"/>
            <a:ext cx="388620" cy="38862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965960" y="4617720"/>
            <a:ext cx="946404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last golden rule:  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genuine refund NEVER needs your OTP, your PIN, or you to share your screen. </a:t>
            </a:r>
            <a:r>
              <a:rPr lang="en-US" sz="15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Anyone asking for those to "process your refund" is a fraudster.</a:t>
            </a:r>
            <a:endParaRPr lang="en-US" sz="1700" dirty="0"/>
          </a:p>
        </p:txBody>
      </p:sp>
      <p:sp>
        <p:nvSpPr>
          <p:cNvPr id="23" name="Text 18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4" name="Text 19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 · FAQ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questions, answered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5550408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801368"/>
            <a:ext cx="566928" cy="566928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" y="1943100"/>
            <a:ext cx="283464" cy="2834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764792"/>
            <a:ext cx="4343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it safe to link Aadhaar to my bank?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822960" y="2606040"/>
            <a:ext cx="5029200" cy="822960"/>
          </a:xfrm>
          <a:prstGeom prst="roundRect">
            <a:avLst>
              <a:gd name="adj" fmla="val 11111"/>
            </a:avLst>
          </a:prstGeom>
          <a:solidFill>
            <a:srgbClr val="E4F2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932688" y="2734056"/>
            <a:ext cx="384048" cy="384048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099" y="2820467"/>
            <a:ext cx="211226" cy="21122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44752" y="2606040"/>
            <a:ext cx="4343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Yes. It is needed for subsidies (DBT) and is protected by strict RBI data rules.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089904" y="1508760"/>
            <a:ext cx="5550408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6364224" y="1801368"/>
            <a:ext cx="566928" cy="566928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956" y="1943100"/>
            <a:ext cx="283464" cy="28346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095744" y="1764792"/>
            <a:ext cx="4343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Someone saw my UPI PIN. What now?</a:t>
            </a:r>
            <a:endParaRPr lang="en-US" sz="1450" dirty="0"/>
          </a:p>
        </p:txBody>
      </p:sp>
      <p:sp>
        <p:nvSpPr>
          <p:cNvPr id="16" name="Shape 11"/>
          <p:cNvSpPr/>
          <p:nvPr/>
        </p:nvSpPr>
        <p:spPr>
          <a:xfrm>
            <a:off x="6364224" y="2606040"/>
            <a:ext cx="5029200" cy="822960"/>
          </a:xfrm>
          <a:prstGeom prst="roundRect">
            <a:avLst>
              <a:gd name="adj" fmla="val 11111"/>
            </a:avLst>
          </a:prstGeom>
          <a:solidFill>
            <a:srgbClr val="E4F2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Shape 12"/>
          <p:cNvSpPr/>
          <p:nvPr/>
        </p:nvSpPr>
        <p:spPr>
          <a:xfrm>
            <a:off x="6473952" y="2734056"/>
            <a:ext cx="384048" cy="384048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363" y="2820467"/>
            <a:ext cx="211226" cy="21122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986016" y="2606040"/>
            <a:ext cx="4343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it immediately in your UPI app. Do it right away, before anything else.</a:t>
            </a:r>
            <a:endParaRPr lang="en-US" sz="1250" dirty="0"/>
          </a:p>
        </p:txBody>
      </p:sp>
      <p:sp>
        <p:nvSpPr>
          <p:cNvPr id="20" name="Shape 14"/>
          <p:cNvSpPr/>
          <p:nvPr/>
        </p:nvSpPr>
        <p:spPr>
          <a:xfrm>
            <a:off x="548640" y="3840480"/>
            <a:ext cx="5550408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Shape 15"/>
          <p:cNvSpPr/>
          <p:nvPr/>
        </p:nvSpPr>
        <p:spPr>
          <a:xfrm>
            <a:off x="822960" y="4133088"/>
            <a:ext cx="566928" cy="566928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" y="4274820"/>
            <a:ext cx="283464" cy="283464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554480" y="4096512"/>
            <a:ext cx="4343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 "called" me asking for details. Real?</a:t>
            </a:r>
            <a:endParaRPr lang="en-US" sz="1450" dirty="0"/>
          </a:p>
        </p:txBody>
      </p:sp>
      <p:sp>
        <p:nvSpPr>
          <p:cNvPr id="24" name="Shape 17"/>
          <p:cNvSpPr/>
          <p:nvPr/>
        </p:nvSpPr>
        <p:spPr>
          <a:xfrm>
            <a:off x="822960" y="4937760"/>
            <a:ext cx="5029200" cy="822960"/>
          </a:xfrm>
          <a:prstGeom prst="roundRect">
            <a:avLst>
              <a:gd name="adj" fmla="val 11111"/>
            </a:avLst>
          </a:prstGeom>
          <a:solidFill>
            <a:srgbClr val="E4F2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Shape 18"/>
          <p:cNvSpPr/>
          <p:nvPr/>
        </p:nvSpPr>
        <p:spPr>
          <a:xfrm>
            <a:off x="932688" y="5065776"/>
            <a:ext cx="384048" cy="384048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099" y="5152187"/>
            <a:ext cx="211226" cy="21122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444752" y="4937760"/>
            <a:ext cx="4343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Hang up. RBI never calls individuals for OTP or PIN. Then report on 1930.</a:t>
            </a:r>
            <a:endParaRPr lang="en-US" sz="1250" dirty="0"/>
          </a:p>
        </p:txBody>
      </p:sp>
      <p:sp>
        <p:nvSpPr>
          <p:cNvPr id="28" name="Shape 20"/>
          <p:cNvSpPr/>
          <p:nvPr/>
        </p:nvSpPr>
        <p:spPr>
          <a:xfrm>
            <a:off x="6089904" y="3840480"/>
            <a:ext cx="5550408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Shape 21"/>
          <p:cNvSpPr/>
          <p:nvPr/>
        </p:nvSpPr>
        <p:spPr>
          <a:xfrm>
            <a:off x="6364224" y="4133088"/>
            <a:ext cx="566928" cy="566928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956" y="4274820"/>
            <a:ext cx="283464" cy="283464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7095744" y="4096512"/>
            <a:ext cx="4343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4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am a senior citizen — is this safe for me?</a:t>
            </a:r>
            <a:endParaRPr lang="en-US" sz="1450" dirty="0"/>
          </a:p>
        </p:txBody>
      </p:sp>
      <p:sp>
        <p:nvSpPr>
          <p:cNvPr id="32" name="Shape 23"/>
          <p:cNvSpPr/>
          <p:nvPr/>
        </p:nvSpPr>
        <p:spPr>
          <a:xfrm>
            <a:off x="6364224" y="4937760"/>
            <a:ext cx="5029200" cy="822960"/>
          </a:xfrm>
          <a:prstGeom prst="roundRect">
            <a:avLst>
              <a:gd name="adj" fmla="val 11111"/>
            </a:avLst>
          </a:prstGeom>
          <a:solidFill>
            <a:srgbClr val="E4F2E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3" name="Shape 24"/>
          <p:cNvSpPr/>
          <p:nvPr/>
        </p:nvSpPr>
        <p:spPr>
          <a:xfrm>
            <a:off x="6473952" y="5065776"/>
            <a:ext cx="384048" cy="384048"/>
          </a:xfrm>
          <a:prstGeom prst="ellipse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363" y="5152187"/>
            <a:ext cx="211226" cy="211226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6986016" y="4937760"/>
            <a:ext cx="4343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Yes. Start small, turn on SMS alerts, and never share an OTP with anyone.</a:t>
            </a:r>
            <a:endParaRPr lang="en-US" sz="1250" dirty="0"/>
          </a:p>
        </p:txBody>
      </p:sp>
      <p:sp>
        <p:nvSpPr>
          <p:cNvPr id="36" name="Text 26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37" name="Text 27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4572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kern="0" spc="300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THESE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" y="777240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7 golden rules of digital money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22960" y="1600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536192" y="150876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share your OTP, PIN or password — with anyone.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22960" y="2350008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822960" y="235000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536192" y="2258568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RECEIVE money on UPI, you never enter a PIN.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22960" y="3099816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22960" y="3099816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36192" y="3008376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banks never call asking for your card number or OTP.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22960" y="3849624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22960" y="3849624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536192" y="3758184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Suspect fraud? Call 1930 immediately.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172200" y="1600200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6172200" y="1600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885432" y="1508760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 only from RBI-registered banks and apps.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172200" y="2350008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6172200" y="235000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6885432" y="2258568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small (even Rs 1) to build your confidence.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172200" y="3099816"/>
            <a:ext cx="548640" cy="54864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6172200" y="3099816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6885432" y="3008376"/>
            <a:ext cx="4754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DCE4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SMS alerts every week.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400800" y="4828032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helplines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400800" y="5230368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emergency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235440" y="5230368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6400800" y="5925312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cyber-crime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9235440" y="5925312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cybercrime.gov.in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C77F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· 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 quiz — shout the answer!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91672" cy="1024128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777240" y="1837944"/>
            <a:ext cx="457200" cy="45720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77240" y="183794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417320" y="1554480"/>
            <a:ext cx="7040880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RECEIVE money on UPI, do you enter your PIN?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686800" y="1801368"/>
            <a:ext cx="2697480" cy="530352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686800" y="1801368"/>
            <a:ext cx="2697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never!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688336"/>
            <a:ext cx="11091672" cy="1024128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777240" y="2971800"/>
            <a:ext cx="457200" cy="45720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77240" y="2971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417320" y="2688336"/>
            <a:ext cx="7040880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caller says he is from your bank and wants your OTP. Give it?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686800" y="2935224"/>
            <a:ext cx="2697480" cy="530352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8686800" y="2935224"/>
            <a:ext cx="2697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hang up.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22192"/>
            <a:ext cx="11091672" cy="1024128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777240" y="4105656"/>
            <a:ext cx="457200" cy="45720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777240" y="410565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417320" y="3822192"/>
            <a:ext cx="7040880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number do you call the moment you are defrauded?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8686800" y="4069080"/>
            <a:ext cx="2697480" cy="530352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8686800" y="4069080"/>
            <a:ext cx="2697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8640" y="4956048"/>
            <a:ext cx="11091672" cy="1024128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777240" y="5239512"/>
            <a:ext cx="457200" cy="457200"/>
          </a:xfrm>
          <a:prstGeom prst="ellipse">
            <a:avLst/>
          </a:prstGeom>
          <a:solidFill>
            <a:srgbClr val="16294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777240" y="523951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417320" y="4956048"/>
            <a:ext cx="7040880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 loan app that wants your Contacts list safe?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8686800" y="5202936"/>
            <a:ext cx="2697480" cy="530352"/>
          </a:xfrm>
          <a:prstGeom prst="roundRect">
            <a:avLst>
              <a:gd name="adj" fmla="val 50000"/>
            </a:avLst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8686800" y="5202936"/>
            <a:ext cx="26974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delete it.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5696712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Helpline  </a:t>
            </a:r>
            <a:r>
              <a:rPr lang="en-US" sz="950" b="1" dirty="0">
                <a:solidFill>
                  <a:srgbClr val="D1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3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7C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94944"/>
            <a:ext cx="1109167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29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Useful websites — keep these handy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kern="0" spc="1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Regulators &amp; schemes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658368" y="1847088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1908810"/>
            <a:ext cx="150876" cy="15087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60704" y="1783080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749040" y="1783080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rbi.org.in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2258568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658368" y="2322576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2384298"/>
            <a:ext cx="150876" cy="15087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060704" y="2258568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SEBI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3749040" y="2258568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sebi.gov.in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548640" y="2734056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2"/>
          <p:cNvSpPr/>
          <p:nvPr/>
        </p:nvSpPr>
        <p:spPr>
          <a:xfrm>
            <a:off x="658368" y="2798064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2859786"/>
            <a:ext cx="150876" cy="15087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60704" y="2734056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IRDAI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3749040" y="2734056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irdai.gov.in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548640" y="3209544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6"/>
          <p:cNvSpPr/>
          <p:nvPr/>
        </p:nvSpPr>
        <p:spPr>
          <a:xfrm>
            <a:off x="658368" y="3273552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3335274"/>
            <a:ext cx="150876" cy="15087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060704" y="3209544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PFRDA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3749040" y="3209544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pfrda.org.in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548640" y="3685032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0"/>
          <p:cNvSpPr/>
          <p:nvPr/>
        </p:nvSpPr>
        <p:spPr>
          <a:xfrm>
            <a:off x="658368" y="3749040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3810762"/>
            <a:ext cx="150876" cy="150876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060704" y="3685032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3749040" y="3685032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ncfe.org.in</a:t>
            </a:r>
            <a:endParaRPr lang="en-US" sz="1200" dirty="0"/>
          </a:p>
        </p:txBody>
      </p:sp>
      <p:sp>
        <p:nvSpPr>
          <p:cNvPr id="30" name="Shape 23"/>
          <p:cNvSpPr/>
          <p:nvPr/>
        </p:nvSpPr>
        <p:spPr>
          <a:xfrm>
            <a:off x="548640" y="4160520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4"/>
          <p:cNvSpPr/>
          <p:nvPr/>
        </p:nvSpPr>
        <p:spPr>
          <a:xfrm>
            <a:off x="658368" y="4224528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4286250"/>
            <a:ext cx="150876" cy="150876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1060704" y="4160520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3749040" y="4160520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r>
              <a:rPr lang="en-US" sz="1200" dirty="0" smtClean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pci.org.in</a:t>
            </a:r>
            <a:endParaRPr lang="en-US" sz="1200" dirty="0"/>
          </a:p>
        </p:txBody>
      </p:sp>
      <p:sp>
        <p:nvSpPr>
          <p:cNvPr id="35" name="Shape 27"/>
          <p:cNvSpPr/>
          <p:nvPr/>
        </p:nvSpPr>
        <p:spPr>
          <a:xfrm>
            <a:off x="548640" y="4636008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28"/>
          <p:cNvSpPr/>
          <p:nvPr/>
        </p:nvSpPr>
        <p:spPr>
          <a:xfrm>
            <a:off x="658368" y="4700016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4761738"/>
            <a:ext cx="150876" cy="150876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1060704" y="4636008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Post Banking</a:t>
            </a:r>
            <a:endParaRPr lang="en-US" sz="1200" dirty="0"/>
          </a:p>
        </p:txBody>
      </p:sp>
      <p:sp>
        <p:nvSpPr>
          <p:cNvPr id="39" name="Text 30"/>
          <p:cNvSpPr/>
          <p:nvPr/>
        </p:nvSpPr>
        <p:spPr>
          <a:xfrm>
            <a:off x="3749040" y="4636008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indiapost.gov.in</a:t>
            </a:r>
            <a:endParaRPr lang="en-US" sz="1200" dirty="0"/>
          </a:p>
        </p:txBody>
      </p:sp>
      <p:sp>
        <p:nvSpPr>
          <p:cNvPr id="40" name="Shape 31"/>
          <p:cNvSpPr/>
          <p:nvPr/>
        </p:nvSpPr>
        <p:spPr>
          <a:xfrm>
            <a:off x="548640" y="5111496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2"/>
          <p:cNvSpPr/>
          <p:nvPr/>
        </p:nvSpPr>
        <p:spPr>
          <a:xfrm>
            <a:off x="658368" y="5175504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5237226"/>
            <a:ext cx="150876" cy="150876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1060704" y="5111496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 </a:t>
            </a:r>
            <a:r>
              <a:rPr lang="en-US" sz="1200" b="1" dirty="0" err="1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Dhan</a:t>
            </a: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(PMJDY</a:t>
            </a:r>
            <a:r>
              <a:rPr lang="en-US" sz="1200" b="1" dirty="0" smtClean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200" dirty="0"/>
          </a:p>
        </p:txBody>
      </p:sp>
      <p:sp>
        <p:nvSpPr>
          <p:cNvPr id="44" name="Text 34"/>
          <p:cNvSpPr/>
          <p:nvPr/>
        </p:nvSpPr>
        <p:spPr>
          <a:xfrm>
            <a:off x="3749040" y="5111496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pmjdy.gov.in</a:t>
            </a:r>
            <a:endParaRPr lang="en-US" sz="1200" dirty="0"/>
          </a:p>
        </p:txBody>
      </p:sp>
      <p:sp>
        <p:nvSpPr>
          <p:cNvPr id="45" name="Shape 35"/>
          <p:cNvSpPr/>
          <p:nvPr/>
        </p:nvSpPr>
        <p:spPr>
          <a:xfrm>
            <a:off x="548640" y="5586984"/>
            <a:ext cx="5486400" cy="402336"/>
          </a:xfrm>
          <a:prstGeom prst="roundRect">
            <a:avLst>
              <a:gd name="adj" fmla="val 27273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Shape 36"/>
          <p:cNvSpPr/>
          <p:nvPr/>
        </p:nvSpPr>
        <p:spPr>
          <a:xfrm>
            <a:off x="658368" y="5650992"/>
            <a:ext cx="274320" cy="274320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7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" y="5712714"/>
            <a:ext cx="150876" cy="150876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1060704" y="5586984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BHIM UPI</a:t>
            </a:r>
            <a:endParaRPr lang="en-US" sz="1200" dirty="0"/>
          </a:p>
        </p:txBody>
      </p:sp>
      <p:sp>
        <p:nvSpPr>
          <p:cNvPr id="49" name="Text 38"/>
          <p:cNvSpPr/>
          <p:nvPr/>
        </p:nvSpPr>
        <p:spPr>
          <a:xfrm>
            <a:off x="3749040" y="5586984"/>
            <a:ext cx="21945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bhimupi.org.in</a:t>
            </a:r>
            <a:endParaRPr lang="en-US" sz="1200" dirty="0"/>
          </a:p>
        </p:txBody>
      </p:sp>
      <p:sp>
        <p:nvSpPr>
          <p:cNvPr id="50" name="Text 39"/>
          <p:cNvSpPr/>
          <p:nvPr/>
        </p:nvSpPr>
        <p:spPr>
          <a:xfrm>
            <a:off x="6355080" y="1371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kern="0" spc="100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Grievance portals</a:t>
            </a:r>
            <a:endParaRPr lang="en-US" sz="1400" dirty="0"/>
          </a:p>
        </p:txBody>
      </p:sp>
      <p:sp>
        <p:nvSpPr>
          <p:cNvPr id="51" name="Shape 40"/>
          <p:cNvSpPr/>
          <p:nvPr/>
        </p:nvSpPr>
        <p:spPr>
          <a:xfrm>
            <a:off x="6355080" y="1783080"/>
            <a:ext cx="5285232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Shape 41"/>
          <p:cNvSpPr/>
          <p:nvPr/>
        </p:nvSpPr>
        <p:spPr>
          <a:xfrm>
            <a:off x="6510528" y="1956816"/>
            <a:ext cx="329184" cy="32918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3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594" y="2030882"/>
            <a:ext cx="181051" cy="181051"/>
          </a:xfrm>
          <a:prstGeom prst="rect">
            <a:avLst/>
          </a:prstGeom>
        </p:spPr>
      </p:pic>
      <p:sp>
        <p:nvSpPr>
          <p:cNvPr id="54" name="Text 42"/>
          <p:cNvSpPr/>
          <p:nvPr/>
        </p:nvSpPr>
        <p:spPr>
          <a:xfrm>
            <a:off x="6967728" y="1856232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 CMS (banking)</a:t>
            </a:r>
            <a:endParaRPr lang="en-US" sz="1250" dirty="0"/>
          </a:p>
        </p:txBody>
      </p:sp>
      <p:sp>
        <p:nvSpPr>
          <p:cNvPr id="55" name="Text 43"/>
          <p:cNvSpPr/>
          <p:nvPr/>
        </p:nvSpPr>
        <p:spPr>
          <a:xfrm>
            <a:off x="6967728" y="2130552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cms.rbi.org.in</a:t>
            </a:r>
            <a:endParaRPr lang="en-US" sz="1200" dirty="0"/>
          </a:p>
        </p:txBody>
      </p:sp>
      <p:sp>
        <p:nvSpPr>
          <p:cNvPr id="56" name="Shape 44"/>
          <p:cNvSpPr/>
          <p:nvPr/>
        </p:nvSpPr>
        <p:spPr>
          <a:xfrm>
            <a:off x="6355080" y="2532888"/>
            <a:ext cx="5285232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Shape 45"/>
          <p:cNvSpPr/>
          <p:nvPr/>
        </p:nvSpPr>
        <p:spPr>
          <a:xfrm>
            <a:off x="6510528" y="2706624"/>
            <a:ext cx="329184" cy="32918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8" name="Image 1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594" y="2780690"/>
            <a:ext cx="181051" cy="181051"/>
          </a:xfrm>
          <a:prstGeom prst="rect">
            <a:avLst/>
          </a:prstGeom>
        </p:spPr>
      </p:pic>
      <p:sp>
        <p:nvSpPr>
          <p:cNvPr id="59" name="Text 46"/>
          <p:cNvSpPr/>
          <p:nvPr/>
        </p:nvSpPr>
        <p:spPr>
          <a:xfrm>
            <a:off x="6967728" y="2606040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SEBI SCORES (markets)</a:t>
            </a:r>
            <a:endParaRPr lang="en-US" sz="1250" dirty="0"/>
          </a:p>
        </p:txBody>
      </p:sp>
      <p:sp>
        <p:nvSpPr>
          <p:cNvPr id="60" name="Text 47"/>
          <p:cNvSpPr/>
          <p:nvPr/>
        </p:nvSpPr>
        <p:spPr>
          <a:xfrm>
            <a:off x="6967728" y="2880360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scores.sebi.gov.in</a:t>
            </a:r>
            <a:endParaRPr lang="en-US" sz="1200" dirty="0"/>
          </a:p>
        </p:txBody>
      </p:sp>
      <p:sp>
        <p:nvSpPr>
          <p:cNvPr id="61" name="Shape 48"/>
          <p:cNvSpPr/>
          <p:nvPr/>
        </p:nvSpPr>
        <p:spPr>
          <a:xfrm>
            <a:off x="6355080" y="3282696"/>
            <a:ext cx="5285232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Shape 49"/>
          <p:cNvSpPr/>
          <p:nvPr/>
        </p:nvSpPr>
        <p:spPr>
          <a:xfrm>
            <a:off x="6510528" y="3456432"/>
            <a:ext cx="329184" cy="32918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3" name="Image 1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594" y="3530498"/>
            <a:ext cx="181051" cy="181051"/>
          </a:xfrm>
          <a:prstGeom prst="rect">
            <a:avLst/>
          </a:prstGeom>
        </p:spPr>
      </p:pic>
      <p:sp>
        <p:nvSpPr>
          <p:cNvPr id="64" name="Text 50"/>
          <p:cNvSpPr/>
          <p:nvPr/>
        </p:nvSpPr>
        <p:spPr>
          <a:xfrm>
            <a:off x="6967728" y="335584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IRDAI Bima Bharosa (insurance)</a:t>
            </a:r>
            <a:endParaRPr lang="en-US" sz="1250" dirty="0"/>
          </a:p>
        </p:txBody>
      </p:sp>
      <p:sp>
        <p:nvSpPr>
          <p:cNvPr id="65" name="Text 51"/>
          <p:cNvSpPr/>
          <p:nvPr/>
        </p:nvSpPr>
        <p:spPr>
          <a:xfrm>
            <a:off x="6967728" y="3630168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bimabharosa.irdai.gov.in</a:t>
            </a:r>
            <a:endParaRPr lang="en-US" sz="1200" dirty="0"/>
          </a:p>
        </p:txBody>
      </p:sp>
      <p:sp>
        <p:nvSpPr>
          <p:cNvPr id="66" name="Shape 52"/>
          <p:cNvSpPr/>
          <p:nvPr/>
        </p:nvSpPr>
        <p:spPr>
          <a:xfrm>
            <a:off x="6355080" y="4032504"/>
            <a:ext cx="5285232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8E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" name="Shape 53"/>
          <p:cNvSpPr/>
          <p:nvPr/>
        </p:nvSpPr>
        <p:spPr>
          <a:xfrm>
            <a:off x="6510528" y="4206240"/>
            <a:ext cx="329184" cy="329184"/>
          </a:xfrm>
          <a:prstGeom prst="ellipse">
            <a:avLst/>
          </a:prstGeom>
          <a:solidFill>
            <a:srgbClr val="C77F05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8" name="Image 1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594" y="4280306"/>
            <a:ext cx="181051" cy="181051"/>
          </a:xfrm>
          <a:prstGeom prst="rect">
            <a:avLst/>
          </a:prstGeom>
        </p:spPr>
      </p:pic>
      <p:sp>
        <p:nvSpPr>
          <p:cNvPr id="69" name="Text 54"/>
          <p:cNvSpPr/>
          <p:nvPr/>
        </p:nvSpPr>
        <p:spPr>
          <a:xfrm>
            <a:off x="6967728" y="4105656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PFRDA Pension Sahayak (pension)</a:t>
            </a:r>
            <a:endParaRPr lang="en-US" sz="1250" dirty="0"/>
          </a:p>
        </p:txBody>
      </p:sp>
      <p:sp>
        <p:nvSpPr>
          <p:cNvPr id="70" name="Text 55"/>
          <p:cNvSpPr/>
          <p:nvPr/>
        </p:nvSpPr>
        <p:spPr>
          <a:xfrm>
            <a:off x="6967728" y="4379976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0A5C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pensionsahayak.pfrda.org.in</a:t>
            </a:r>
            <a:endParaRPr lang="en-US" sz="1200" dirty="0"/>
          </a:p>
        </p:txBody>
      </p:sp>
      <p:sp>
        <p:nvSpPr>
          <p:cNvPr id="71" name="Shape 56"/>
          <p:cNvSpPr/>
          <p:nvPr/>
        </p:nvSpPr>
        <p:spPr>
          <a:xfrm>
            <a:off x="6355080" y="4828032"/>
            <a:ext cx="5285232" cy="1207008"/>
          </a:xfrm>
          <a:prstGeom prst="roundRect">
            <a:avLst>
              <a:gd name="adj" fmla="val 9091"/>
            </a:avLst>
          </a:prstGeom>
          <a:solidFill>
            <a:srgbClr val="16294D"/>
          </a:solidFill>
          <a:ln/>
          <a:effectLst>
            <a:outerShdw blurRad="88900" dist="38100" dir="5400000" algn="bl" rotWithShape="0">
              <a:srgbClr val="9FB0C8">
                <a:alpha val="2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2" name="Shape 57"/>
          <p:cNvSpPr/>
          <p:nvPr/>
        </p:nvSpPr>
        <p:spPr>
          <a:xfrm>
            <a:off x="6583680" y="5120640"/>
            <a:ext cx="621792" cy="621792"/>
          </a:xfrm>
          <a:prstGeom prst="ellipse">
            <a:avLst/>
          </a:prstGeom>
          <a:solidFill>
            <a:srgbClr val="0E7C7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3" name="Image 1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9128" y="5276088"/>
            <a:ext cx="310896" cy="310896"/>
          </a:xfrm>
          <a:prstGeom prst="rect">
            <a:avLst/>
          </a:prstGeom>
        </p:spPr>
      </p:pic>
      <p:sp>
        <p:nvSpPr>
          <p:cNvPr id="74" name="Text 58"/>
          <p:cNvSpPr/>
          <p:nvPr/>
        </p:nvSpPr>
        <p:spPr>
          <a:xfrm>
            <a:off x="7360920" y="4828032"/>
            <a:ext cx="4114800" cy="1207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400" dirty="0" smtClean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 </a:t>
            </a:r>
            <a:r>
              <a:rPr lang="en-US" sz="18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1400" dirty="0"/>
          </a:p>
        </p:txBody>
      </p:sp>
      <p:sp>
        <p:nvSpPr>
          <p:cNvPr id="75" name="Text 59"/>
          <p:cNvSpPr/>
          <p:nvPr/>
        </p:nvSpPr>
        <p:spPr>
          <a:xfrm>
            <a:off x="548640" y="6473952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NCFE  ·  National Centre for Financial Education</a:t>
            </a:r>
            <a:endParaRPr lang="en-US" sz="950" dirty="0"/>
          </a:p>
        </p:txBody>
      </p:sp>
      <p:sp>
        <p:nvSpPr>
          <p:cNvPr id="76" name="Text 21"/>
          <p:cNvSpPr/>
          <p:nvPr/>
        </p:nvSpPr>
        <p:spPr>
          <a:xfrm>
            <a:off x="1060704" y="4178808"/>
            <a:ext cx="2743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 smtClean="0">
                <a:solidFill>
                  <a:srgbClr val="1629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NPCI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1629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840000">
            <a:off x="-1280160" y="3474720"/>
            <a:ext cx="7315200" cy="4572000"/>
          </a:xfrm>
          <a:prstGeom prst="roundRect">
            <a:avLst>
              <a:gd name="adj" fmla="val 8000"/>
            </a:avLst>
          </a:prstGeom>
          <a:solidFill>
            <a:srgbClr val="223A6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9418320" y="-1554480"/>
            <a:ext cx="4206240" cy="4206240"/>
          </a:xfrm>
          <a:prstGeom prst="ellipse">
            <a:avLst/>
          </a:prstGeom>
          <a:solidFill>
            <a:srgbClr val="1E356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5394960" y="1097280"/>
            <a:ext cx="1417320" cy="1417320"/>
          </a:xfrm>
          <a:prstGeom prst="ellipse">
            <a:avLst/>
          </a:prstGeom>
          <a:solidFill>
            <a:srgbClr val="F2A41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290" y="1451610"/>
            <a:ext cx="708660" cy="7086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2697480"/>
            <a:ext cx="1036015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5600" dirty="0"/>
          </a:p>
        </p:txBody>
      </p:sp>
      <p:sp>
        <p:nvSpPr>
          <p:cNvPr id="7" name="Text 4"/>
          <p:cNvSpPr/>
          <p:nvPr/>
        </p:nvSpPr>
        <p:spPr>
          <a:xfrm>
            <a:off x="1371600" y="3794760"/>
            <a:ext cx="944575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9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now more digitally ready, money smart, cyber safe and rights aware.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371600" y="4526280"/>
            <a:ext cx="94457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small. Stay alert. Share what you learned with your family and neighbours.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977640" y="5349240"/>
            <a:ext cx="2103120" cy="658368"/>
          </a:xfrm>
          <a:prstGeom prst="roundRect">
            <a:avLst>
              <a:gd name="adj" fmla="val 50000"/>
            </a:avLst>
          </a:prstGeom>
          <a:solidFill>
            <a:srgbClr val="1E356B"/>
          </a:solidFill>
          <a:ln w="12700">
            <a:solidFill>
              <a:srgbClr val="2C46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3977640" y="5349240"/>
            <a:ext cx="21031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Cyber-fraud  </a:t>
            </a:r>
            <a:r>
              <a:rPr lang="en-US" sz="1700" b="1" dirty="0">
                <a:solidFill>
                  <a:srgbClr val="F2A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914400" y="6263640"/>
            <a:ext cx="103601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FA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Centre for Financial Education  ·  Promoted by RBI · SEBI · IRDAI · PFRDA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8303</Words>
  <Application>Microsoft Office PowerPoint</Application>
  <PresentationFormat>Custom</PresentationFormat>
  <Paragraphs>953</Paragraphs>
  <Slides>59</Slides>
  <Notes>59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Education Programme on Digital Financial Literacy</dc:title>
  <dc:subject>PptxGenJS Presentation</dc:subject>
  <dc:creator>NCFE</dc:creator>
  <cp:lastModifiedBy>Karthik Krishnan</cp:lastModifiedBy>
  <cp:revision>7</cp:revision>
  <dcterms:created xsi:type="dcterms:W3CDTF">2026-07-29T10:05:54Z</dcterms:created>
  <dcterms:modified xsi:type="dcterms:W3CDTF">2026-10-15T10:56:37Z</dcterms:modified>
</cp:coreProperties>
</file>